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29" r:id="rId3"/>
    <p:sldId id="330" r:id="rId4"/>
    <p:sldId id="333" r:id="rId5"/>
    <p:sldId id="366" r:id="rId6"/>
    <p:sldId id="364" r:id="rId7"/>
    <p:sldId id="367" r:id="rId8"/>
    <p:sldId id="332" r:id="rId9"/>
    <p:sldId id="334" r:id="rId10"/>
    <p:sldId id="361" r:id="rId11"/>
    <p:sldId id="348" r:id="rId12"/>
    <p:sldId id="347" r:id="rId13"/>
    <p:sldId id="349" r:id="rId14"/>
    <p:sldId id="365" r:id="rId15"/>
    <p:sldId id="357" r:id="rId16"/>
    <p:sldId id="342" r:id="rId17"/>
    <p:sldId id="360" r:id="rId18"/>
    <p:sldId id="343" r:id="rId19"/>
    <p:sldId id="356" r:id="rId20"/>
    <p:sldId id="363" r:id="rId21"/>
    <p:sldId id="354" r:id="rId22"/>
    <p:sldId id="358" r:id="rId23"/>
    <p:sldId id="359" r:id="rId24"/>
    <p:sldId id="352" r:id="rId25"/>
  </p:sldIdLst>
  <p:sldSz cx="12192000" cy="6858000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6932"/>
    <a:srgbClr val="E7F43C"/>
    <a:srgbClr val="679940"/>
    <a:srgbClr val="88C544"/>
    <a:srgbClr val="99CC67"/>
    <a:srgbClr val="9ACD68"/>
    <a:srgbClr val="88C547"/>
    <a:srgbClr val="E2EFDA"/>
    <a:srgbClr val="70AD47"/>
    <a:srgbClr val="1521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6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888" y="6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4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Relationship Id="rId4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5686E-A00B-4B29-A89C-55035D1D9C09}" type="datetimeFigureOut">
              <a:rPr lang="en-GB" smtClean="0"/>
              <a:t>03/04/2017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DE0DC-CACD-467B-8373-0D1977EE78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466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BE70-9518-46DE-89D5-C41E8D49E251}" type="datetimeFigureOut">
              <a:rPr lang="en-GB" smtClean="0"/>
              <a:t>03/04/2017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1C366-4809-4FD3-B14F-C9143BBBC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461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6E32-53F1-483A-9120-02959BFCCF16}" type="datetime1">
              <a:rPr lang="en-GB" smtClean="0"/>
              <a:t>03/04/2017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7F9BA-B8C6-4C12-B97F-FCF8DA358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625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7EEA-79D9-45CE-A6E5-F1CCA8459962}" type="datetime1">
              <a:rPr lang="en-GB" smtClean="0"/>
              <a:t>03/04/2017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7F9BA-B8C6-4C12-B97F-FCF8DA358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636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EE9C0-B15A-411C-8EA3-9235C5F092BA}" type="datetime1">
              <a:rPr lang="en-GB" smtClean="0"/>
              <a:t>03/04/2017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7F9BA-B8C6-4C12-B97F-FCF8DA358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65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B2BF9-7DE9-441A-A20B-529344CF5D3C}" type="datetime1">
              <a:rPr lang="en-GB" smtClean="0"/>
              <a:t>03/04/2017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7F9BA-B8C6-4C12-B97F-FCF8DA358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715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7E9B-74B9-4390-96DC-8E6B47DD9662}" type="datetime1">
              <a:rPr lang="en-GB" smtClean="0"/>
              <a:t>03/04/2017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7F9BA-B8C6-4C12-B97F-FCF8DA358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621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3739-8DA5-4B18-89AA-CC52E6CDE1DC}" type="datetime1">
              <a:rPr lang="en-GB" smtClean="0"/>
              <a:t>03/04/2017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7F9BA-B8C6-4C12-B97F-FCF8DA358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384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EC2A-4F12-4E58-9646-F00E4696CCBF}" type="datetime1">
              <a:rPr lang="en-GB" smtClean="0"/>
              <a:t>03/04/2017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7F9BA-B8C6-4C12-B97F-FCF8DA358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789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4C38-D425-4D64-9229-3D82BA2D19D6}" type="datetime1">
              <a:rPr lang="en-GB" smtClean="0"/>
              <a:t>03/04/2017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7F9BA-B8C6-4C12-B97F-FCF8DA358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450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5AC8-DE62-4B6C-87EE-C4B8166E5F8C}" type="datetime1">
              <a:rPr lang="en-GB" smtClean="0"/>
              <a:t>03/04/2017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7F9BA-B8C6-4C12-B97F-FCF8DA358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045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CFF1-F373-44A1-900E-C0B9531F9990}" type="datetime1">
              <a:rPr lang="en-GB" smtClean="0"/>
              <a:t>03/04/2017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7F9BA-B8C6-4C12-B97F-FCF8DA358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630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7569-F02E-4194-98BA-36D81507D878}" type="datetime1">
              <a:rPr lang="en-GB" smtClean="0"/>
              <a:t>03/04/2017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7F9BA-B8C6-4C12-B97F-FCF8DA358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446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3FB78-DCFB-4A99-A066-88827C60C67B}" type="datetime1">
              <a:rPr lang="en-GB" smtClean="0"/>
              <a:t>03/04/2017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7F9BA-B8C6-4C12-B97F-FCF8DA358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58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.jp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0.emf"/><Relationship Id="rId11" Type="http://schemas.openxmlformats.org/officeDocument/2006/relationships/image" Target="../media/image34.png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33.png"/><Relationship Id="rId4" Type="http://schemas.openxmlformats.org/officeDocument/2006/relationships/image" Target="../media/image3.png"/><Relationship Id="rId9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2.jpg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3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5.e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37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2.jpg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41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2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2.jpg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emf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49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0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2.jpg"/><Relationship Id="rId10" Type="http://schemas.openxmlformats.org/officeDocument/2006/relationships/image" Target="../media/image9.emf"/><Relationship Id="rId4" Type="http://schemas.openxmlformats.org/officeDocument/2006/relationships/image" Target="../media/image7.emf"/><Relationship Id="rId9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jp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2.jp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0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655" y="3864352"/>
            <a:ext cx="7728688" cy="23722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7" y="69246"/>
            <a:ext cx="1980000" cy="851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197713" y="6322385"/>
            <a:ext cx="1403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6 April 2017</a:t>
            </a:r>
            <a:endParaRPr lang="en-GB" dirty="0"/>
          </a:p>
        </p:txBody>
      </p:sp>
      <p:sp>
        <p:nvSpPr>
          <p:cNvPr id="8" name="TextBox 4"/>
          <p:cNvSpPr txBox="1"/>
          <p:nvPr/>
        </p:nvSpPr>
        <p:spPr>
          <a:xfrm>
            <a:off x="537883" y="1353740"/>
            <a:ext cx="11161058" cy="13234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1" dirty="0" err="1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HSPiP</a:t>
            </a:r>
            <a:r>
              <a:rPr lang="en-GB" sz="4000" b="1" i="0" u="none" strike="noStrike" kern="1200" cap="none" spc="0" baseline="0" dirty="0">
                <a:solidFill>
                  <a:srgbClr val="000000"/>
                </a:solidFill>
                <a:uFillTx/>
                <a:latin typeface="Helvetica" pitchFamily="34"/>
                <a:ea typeface="ＭＳ Ｐゴシック"/>
                <a:cs typeface="Helvetica" pitchFamily="34"/>
              </a:rPr>
              <a:t> for Greener Solid Phase Organic Synthesis (SPOS)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03651" y="2947600"/>
            <a:ext cx="36295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Stefan Lawrenson – 3</a:t>
            </a:r>
            <a:r>
              <a:rPr lang="en-GB" baseline="30000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rd</a:t>
            </a:r>
            <a:r>
              <a:rPr lang="en-GB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 Year PhD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sbl506@york.ac.uk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343" y="23803"/>
            <a:ext cx="2163600" cy="99796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537882" y="995114"/>
            <a:ext cx="11161059" cy="26650"/>
          </a:xfrm>
          <a:prstGeom prst="line">
            <a:avLst/>
          </a:prstGeom>
          <a:ln w="31750">
            <a:solidFill>
              <a:srgbClr val="6799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52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7" y="69246"/>
            <a:ext cx="1980000" cy="851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343" y="23803"/>
            <a:ext cx="2163600" cy="9979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78325" y="202559"/>
            <a:ext cx="5680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/>
              <a:t>Resin Swelling in Green Solvents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588742" y="6297802"/>
            <a:ext cx="2743200" cy="365125"/>
          </a:xfrm>
        </p:spPr>
        <p:txBody>
          <a:bodyPr/>
          <a:lstStyle/>
          <a:p>
            <a:fld id="{6207F9BA-B8C6-4C12-B97F-FCF8DA358296}" type="slidenum">
              <a:rPr lang="en-GB" smtClean="0"/>
              <a:t>10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75650" y="1155651"/>
            <a:ext cx="11161059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How will common SPOS resins swell in various green solvents?</a:t>
            </a:r>
            <a:r>
              <a:rPr lang="en-GB" sz="2000" baseline="30000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[8]</a:t>
            </a:r>
            <a:endParaRPr lang="en-GB" sz="2000" dirty="0">
              <a:solidFill>
                <a:srgbClr val="000000"/>
              </a:solidFill>
              <a:latin typeface="Helvetica" pitchFamily="34"/>
              <a:ea typeface="ＭＳ Ｐゴシック"/>
              <a:cs typeface="Helvetica" pitchFamily="34"/>
            </a:endParaRPr>
          </a:p>
          <a:p>
            <a:endParaRPr lang="en-GB" sz="2000" b="1" dirty="0">
              <a:solidFill>
                <a:srgbClr val="000000"/>
              </a:solidFill>
              <a:latin typeface="Helvetica" pitchFamily="34"/>
              <a:ea typeface="ＭＳ Ｐゴシック"/>
              <a:cs typeface="Helvetica" pitchFamily="34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Helvetica" pitchFamily="34"/>
                <a:ea typeface="ＭＳ Ｐゴシック"/>
                <a:cs typeface="Helvetica" pitchFamily="34"/>
              </a:rPr>
              <a:t>Polystyrene (PS) </a:t>
            </a:r>
            <a:r>
              <a:rPr lang="en-GB" sz="2000" dirty="0">
                <a:solidFill>
                  <a:srgbClr val="FF0000"/>
                </a:solidFill>
                <a:latin typeface="Helvetica" pitchFamily="34"/>
                <a:ea typeface="ＭＳ Ｐゴシック"/>
                <a:cs typeface="Helvetica" pitchFamily="34"/>
              </a:rPr>
              <a:t>- Merrifield</a:t>
            </a:r>
            <a:r>
              <a:rPr lang="en-GB" sz="2000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, </a:t>
            </a:r>
            <a:r>
              <a:rPr lang="en-GB" sz="2000" dirty="0" err="1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JandaJel</a:t>
            </a:r>
            <a:r>
              <a:rPr lang="en-GB" sz="2000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, </a:t>
            </a:r>
            <a:r>
              <a:rPr lang="en-GB" sz="2000" dirty="0" err="1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ParaMax</a:t>
            </a:r>
            <a:r>
              <a:rPr lang="en-GB" sz="2000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 </a:t>
            </a:r>
          </a:p>
          <a:p>
            <a:endParaRPr lang="en-GB" sz="2000" b="1" dirty="0">
              <a:solidFill>
                <a:srgbClr val="000000"/>
              </a:solidFill>
              <a:latin typeface="Helvetica" pitchFamily="34"/>
              <a:ea typeface="ＭＳ Ｐゴシック"/>
              <a:cs typeface="Helvetica" pitchFamily="34"/>
            </a:endParaRPr>
          </a:p>
          <a:p>
            <a:endParaRPr lang="en-GB" sz="2000" b="1" dirty="0">
              <a:solidFill>
                <a:srgbClr val="000000"/>
              </a:solidFill>
              <a:latin typeface="Helvetica" pitchFamily="34"/>
              <a:ea typeface="ＭＳ Ｐゴシック"/>
              <a:cs typeface="Helvetica" pitchFamily="34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Helvetica" pitchFamily="34"/>
                <a:ea typeface="ＭＳ Ｐゴシック"/>
                <a:cs typeface="Helvetica" pitchFamily="34"/>
              </a:rPr>
              <a:t>Polyethylene Glycol (PEG) </a:t>
            </a:r>
            <a:r>
              <a:rPr lang="en-GB" sz="2000" dirty="0">
                <a:solidFill>
                  <a:srgbClr val="FF0000"/>
                </a:solidFill>
                <a:latin typeface="Helvetica" pitchFamily="34"/>
                <a:ea typeface="ＭＳ Ｐゴシック"/>
                <a:cs typeface="Helvetica" pitchFamily="34"/>
              </a:rPr>
              <a:t>- </a:t>
            </a:r>
            <a:r>
              <a:rPr lang="en-GB" sz="2000" dirty="0" err="1">
                <a:solidFill>
                  <a:srgbClr val="FF0000"/>
                </a:solidFill>
                <a:latin typeface="Helvetica" pitchFamily="34"/>
                <a:ea typeface="ＭＳ Ｐゴシック"/>
                <a:cs typeface="Helvetica" pitchFamily="34"/>
              </a:rPr>
              <a:t>ChemMatrix</a:t>
            </a:r>
            <a:endParaRPr lang="en-GB" sz="2000" b="1" dirty="0">
              <a:solidFill>
                <a:srgbClr val="FF0000"/>
              </a:solidFill>
              <a:latin typeface="Helvetica" pitchFamily="34"/>
              <a:ea typeface="ＭＳ Ｐゴシック"/>
              <a:cs typeface="Helvetica" pitchFamily="34"/>
            </a:endParaRPr>
          </a:p>
          <a:p>
            <a:endParaRPr lang="en-GB" sz="2000" b="1" dirty="0">
              <a:solidFill>
                <a:srgbClr val="000000"/>
              </a:solidFill>
              <a:latin typeface="Helvetica" pitchFamily="34"/>
              <a:ea typeface="ＭＳ Ｐゴシック"/>
              <a:cs typeface="Helvetica" pitchFamily="34"/>
            </a:endParaRPr>
          </a:p>
          <a:p>
            <a:endParaRPr lang="en-GB" sz="2000" b="1" dirty="0">
              <a:solidFill>
                <a:srgbClr val="000000"/>
              </a:solidFill>
              <a:latin typeface="Helvetica" pitchFamily="34"/>
              <a:ea typeface="ＭＳ Ｐゴシック"/>
              <a:cs typeface="Helvetica" pitchFamily="34"/>
            </a:endParaRPr>
          </a:p>
          <a:p>
            <a:r>
              <a:rPr lang="en-GB" sz="2000" b="1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PEG-PS Hybrids </a:t>
            </a:r>
            <a:r>
              <a:rPr lang="en-GB" sz="2000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- </a:t>
            </a:r>
            <a:r>
              <a:rPr lang="en-GB" sz="2000" dirty="0" err="1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ArgoGel</a:t>
            </a:r>
            <a:r>
              <a:rPr lang="en-GB" sz="2000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, </a:t>
            </a:r>
            <a:r>
              <a:rPr lang="en-GB" sz="2000" dirty="0" err="1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HypoGel</a:t>
            </a:r>
            <a:r>
              <a:rPr lang="en-GB" sz="2000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 200, </a:t>
            </a:r>
            <a:r>
              <a:rPr lang="en-GB" sz="2000" dirty="0" err="1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NovaGel</a:t>
            </a:r>
            <a:endParaRPr lang="en-GB" sz="2000" dirty="0">
              <a:solidFill>
                <a:srgbClr val="000000"/>
              </a:solidFill>
              <a:latin typeface="Helvetica" pitchFamily="34"/>
              <a:ea typeface="ＭＳ Ｐゴシック"/>
              <a:cs typeface="Helvetica" pitchFamily="34"/>
            </a:endParaRPr>
          </a:p>
          <a:p>
            <a:r>
              <a:rPr lang="en-GB" sz="2000" dirty="0" err="1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TentaGel</a:t>
            </a:r>
            <a:endParaRPr lang="en-GB" sz="2000" dirty="0">
              <a:solidFill>
                <a:srgbClr val="000000"/>
              </a:solidFill>
              <a:latin typeface="Helvetica" pitchFamily="34"/>
              <a:ea typeface="ＭＳ Ｐゴシック"/>
              <a:cs typeface="Helvetica" pitchFamily="34"/>
            </a:endParaRPr>
          </a:p>
          <a:p>
            <a:endParaRPr lang="en-GB" sz="2000" b="1" dirty="0">
              <a:solidFill>
                <a:srgbClr val="000000"/>
              </a:solidFill>
              <a:latin typeface="Helvetica" pitchFamily="34"/>
              <a:ea typeface="ＭＳ Ｐゴシック"/>
              <a:cs typeface="Helvetica" pitchFamily="34"/>
            </a:endParaRPr>
          </a:p>
          <a:p>
            <a:endParaRPr lang="en-GB" sz="2000" b="1" dirty="0">
              <a:solidFill>
                <a:srgbClr val="000000"/>
              </a:solidFill>
              <a:latin typeface="Helvetica" pitchFamily="34"/>
              <a:ea typeface="ＭＳ Ｐゴシック"/>
              <a:cs typeface="Helvetica" pitchFamily="34"/>
            </a:endParaRPr>
          </a:p>
          <a:p>
            <a:r>
              <a:rPr lang="en-GB" sz="2000" b="1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Polyamide (PA) </a:t>
            </a:r>
            <a:r>
              <a:rPr lang="en-GB" sz="2000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- </a:t>
            </a:r>
            <a:r>
              <a:rPr lang="en-GB" sz="2000" dirty="0" err="1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SpheriTide</a:t>
            </a:r>
            <a:r>
              <a:rPr lang="en-GB" sz="2000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 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/>
          </p:nvPr>
        </p:nvGraphicFramePr>
        <p:xfrm>
          <a:off x="6560879" y="1712902"/>
          <a:ext cx="5253158" cy="4571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5" name="CS ChemDraw Drawing" r:id="rId5" imgW="4202526" imgH="3657223" progId="ChemDraw.Document.6.0">
                  <p:embed/>
                </p:oleObj>
              </mc:Choice>
              <mc:Fallback>
                <p:oleObj name="CS ChemDraw Drawing" r:id="rId5" imgW="4202526" imgH="3657223" progId="ChemDraw.Document.6.0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60879" y="1712902"/>
                        <a:ext cx="5253158" cy="4571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2" name="Group 71"/>
          <p:cNvGrpSpPr/>
          <p:nvPr/>
        </p:nvGrpSpPr>
        <p:grpSpPr>
          <a:xfrm>
            <a:off x="8914387" y="5518293"/>
            <a:ext cx="3039885" cy="825763"/>
            <a:chOff x="8349369" y="5472039"/>
            <a:chExt cx="3322800" cy="825763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8349369" y="5514046"/>
              <a:ext cx="0" cy="77400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349663" y="5472039"/>
              <a:ext cx="3321637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8349369" y="6268325"/>
              <a:ext cx="3322800" cy="635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11671300" y="5523571"/>
              <a:ext cx="0" cy="774231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/>
          <p:cNvCxnSpPr/>
          <p:nvPr/>
        </p:nvCxnSpPr>
        <p:spPr>
          <a:xfrm>
            <a:off x="537882" y="995114"/>
            <a:ext cx="11161059" cy="26650"/>
          </a:xfrm>
          <a:prstGeom prst="line">
            <a:avLst/>
          </a:prstGeom>
          <a:ln w="31750">
            <a:solidFill>
              <a:srgbClr val="6799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7882" y="6415139"/>
            <a:ext cx="8781138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[8]</a:t>
            </a:r>
            <a:r>
              <a: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Helvetica" pitchFamily="34"/>
                <a:ea typeface="ＭＳ Ｐゴシック"/>
                <a:cs typeface="Helvetica" pitchFamily="34"/>
              </a:rPr>
              <a:t>. S. Lawrenson, M.</a:t>
            </a:r>
            <a:r>
              <a:rPr lang="en-GB" sz="1400" b="0" i="0" u="none" strike="noStrike" kern="1200" cap="none" spc="0" dirty="0">
                <a:solidFill>
                  <a:srgbClr val="000000"/>
                </a:solidFill>
                <a:uFillTx/>
                <a:latin typeface="Helvetica" pitchFamily="34"/>
                <a:ea typeface="ＭＳ Ｐゴシック"/>
                <a:cs typeface="Helvetica" pitchFamily="34"/>
              </a:rPr>
              <a:t> North, F. </a:t>
            </a:r>
            <a:r>
              <a:rPr lang="en-GB" sz="1400" b="0" i="0" u="none" strike="noStrike" kern="1200" cap="none" spc="0" dirty="0" err="1">
                <a:solidFill>
                  <a:srgbClr val="000000"/>
                </a:solidFill>
                <a:uFillTx/>
                <a:latin typeface="Helvetica" pitchFamily="34"/>
                <a:ea typeface="ＭＳ Ｐゴシック"/>
                <a:cs typeface="Helvetica" pitchFamily="34"/>
              </a:rPr>
              <a:t>Peigneguy</a:t>
            </a:r>
            <a:r>
              <a:rPr lang="en-GB" sz="1400" b="0" i="0" u="none" strike="noStrike" kern="1200" cap="none" spc="0" dirty="0">
                <a:solidFill>
                  <a:srgbClr val="000000"/>
                </a:solidFill>
                <a:uFillTx/>
                <a:latin typeface="Helvetica" pitchFamily="34"/>
                <a:ea typeface="ＭＳ Ｐゴシック"/>
                <a:cs typeface="Helvetica" pitchFamily="34"/>
              </a:rPr>
              <a:t>, A. Routledge, </a:t>
            </a:r>
            <a:r>
              <a:rPr lang="en-GB" sz="1400" b="0" i="1" u="none" strike="noStrike" kern="1200" cap="none" spc="0" dirty="0">
                <a:solidFill>
                  <a:srgbClr val="000000"/>
                </a:solidFill>
                <a:uFillTx/>
                <a:latin typeface="Helvetica" pitchFamily="34"/>
                <a:ea typeface="ＭＳ Ｐゴシック"/>
                <a:cs typeface="Helvetica" pitchFamily="34"/>
              </a:rPr>
              <a:t>Green Chem.</a:t>
            </a:r>
            <a:r>
              <a:rPr lang="en-GB" sz="1400" b="0" i="0" u="none" strike="noStrike" kern="1200" cap="none" spc="0" dirty="0">
                <a:solidFill>
                  <a:srgbClr val="000000"/>
                </a:solidFill>
                <a:uFillTx/>
                <a:latin typeface="Helvetica" pitchFamily="34"/>
                <a:ea typeface="ＭＳ Ｐゴシック"/>
                <a:cs typeface="Helvetica" pitchFamily="34"/>
              </a:rPr>
              <a:t>, </a:t>
            </a:r>
            <a:r>
              <a:rPr lang="en-GB" sz="1400" b="1" i="0" u="none" strike="noStrike" kern="1200" cap="none" spc="0" dirty="0">
                <a:solidFill>
                  <a:srgbClr val="000000"/>
                </a:solidFill>
                <a:uFillTx/>
                <a:latin typeface="Helvetica" pitchFamily="34"/>
                <a:ea typeface="ＭＳ Ｐゴシック"/>
                <a:cs typeface="Helvetica" pitchFamily="34"/>
              </a:rPr>
              <a:t>2017</a:t>
            </a:r>
            <a:r>
              <a:rPr lang="en-GB" sz="1400" b="0" i="0" u="none" strike="noStrike" kern="1200" cap="none" spc="0" dirty="0">
                <a:solidFill>
                  <a:srgbClr val="000000"/>
                </a:solidFill>
                <a:uFillTx/>
                <a:latin typeface="Helvetica" pitchFamily="34"/>
                <a:ea typeface="ＭＳ Ｐゴシック"/>
                <a:cs typeface="Helvetica" pitchFamily="34"/>
              </a:rPr>
              <a:t>, 19, 952-962.</a:t>
            </a:r>
            <a:r>
              <a: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Helvetica" pitchFamily="34"/>
                <a:ea typeface="ＭＳ Ｐゴシック"/>
                <a:cs typeface="Helvetica" pitchFamily="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5229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7" y="69246"/>
            <a:ext cx="1980000" cy="851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343" y="23803"/>
            <a:ext cx="2163600" cy="9979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08635" y="202559"/>
            <a:ext cx="4419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/>
              <a:t>Merrifield Resin Swelling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07F9BA-B8C6-4C12-B97F-FCF8DA358296}" type="slidenum">
              <a:rPr lang="en-GB" smtClean="0"/>
              <a:t>11</a:t>
            </a:fld>
            <a:endParaRPr lang="en-GB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49" y="1321475"/>
            <a:ext cx="9241200" cy="54000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537882" y="995114"/>
            <a:ext cx="11161059" cy="26650"/>
          </a:xfrm>
          <a:prstGeom prst="line">
            <a:avLst/>
          </a:prstGeom>
          <a:ln w="31750">
            <a:solidFill>
              <a:srgbClr val="6799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071580" y="2383977"/>
            <a:ext cx="25717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</a:rPr>
              <a:t>Polystyrene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569380"/>
              </p:ext>
            </p:extLst>
          </p:nvPr>
        </p:nvGraphicFramePr>
        <p:xfrm>
          <a:off x="9402750" y="1229544"/>
          <a:ext cx="1909410" cy="11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5" name="CS ChemDraw Drawing" r:id="rId6" imgW="1630176" imgH="965682" progId="ChemDraw.Document.6.0">
                  <p:embed/>
                </p:oleObj>
              </mc:Choice>
              <mc:Fallback>
                <p:oleObj name="CS ChemDraw Drawing" r:id="rId6" imgW="1630176" imgH="96568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402750" y="1229544"/>
                        <a:ext cx="1909410" cy="113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115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7" y="69246"/>
            <a:ext cx="1980000" cy="851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343" y="23803"/>
            <a:ext cx="2163600" cy="9979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10148" y="202559"/>
            <a:ext cx="4816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 err="1"/>
              <a:t>ChemMatrix</a:t>
            </a:r>
            <a:r>
              <a:rPr lang="en-GB" sz="3200" b="1" dirty="0"/>
              <a:t> Resin Swelling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07F9BA-B8C6-4C12-B97F-FCF8DA358296}" type="slidenum">
              <a:rPr lang="en-GB" smtClean="0"/>
              <a:t>12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00" y="1321475"/>
            <a:ext cx="9242333" cy="54000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537882" y="995114"/>
            <a:ext cx="11161059" cy="26650"/>
          </a:xfrm>
          <a:prstGeom prst="line">
            <a:avLst/>
          </a:prstGeom>
          <a:ln w="31750">
            <a:solidFill>
              <a:srgbClr val="6799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580" y="1137085"/>
            <a:ext cx="2571750" cy="11315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071580" y="2383977"/>
            <a:ext cx="25717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</a:rPr>
              <a:t>Polyethylene Glycol</a:t>
            </a:r>
          </a:p>
        </p:txBody>
      </p:sp>
    </p:spTree>
    <p:extLst>
      <p:ext uri="{BB962C8B-B14F-4D97-AF65-F5344CB8AC3E}">
        <p14:creationId xmlns:p14="http://schemas.microsoft.com/office/powerpoint/2010/main" val="344450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7" y="69246"/>
            <a:ext cx="1980000" cy="8514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37882" y="995114"/>
            <a:ext cx="11161059" cy="26650"/>
          </a:xfrm>
          <a:prstGeom prst="line">
            <a:avLst/>
          </a:prstGeom>
          <a:ln w="31750">
            <a:solidFill>
              <a:srgbClr val="6799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343" y="23803"/>
            <a:ext cx="2163600" cy="9979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87498" y="202559"/>
            <a:ext cx="2861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/>
              <a:t>Reproducibility 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07F9BA-B8C6-4C12-B97F-FCF8DA358296}" type="slidenum">
              <a:rPr lang="en-GB" smtClean="0"/>
              <a:t>13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488" y="1758645"/>
            <a:ext cx="5890665" cy="43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23" y="1758645"/>
            <a:ext cx="5890665" cy="4320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7882" y="1205886"/>
            <a:ext cx="11161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All swelling values were found to be reproducible within ±0.5 mL g</a:t>
            </a:r>
            <a:r>
              <a:rPr lang="en-GB" sz="20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610708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37882" y="6413698"/>
            <a:ext cx="9361059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[5]</a:t>
            </a:r>
            <a:r>
              <a: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. S. B. Lawrenson, R.</a:t>
            </a:r>
            <a:r>
              <a:rPr lang="en-GB" sz="1400" b="0" i="0" u="none" strike="noStrike" kern="1200" cap="none" spc="0" dirty="0">
                <a:solidFill>
                  <a:srgbClr val="000000"/>
                </a:solidFill>
                <a:uFillTx/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 </a:t>
            </a:r>
            <a:r>
              <a:rPr lang="en-GB" sz="1400" b="0" i="0" u="none" strike="noStrike" kern="1200" cap="none" spc="0" dirty="0" err="1">
                <a:solidFill>
                  <a:srgbClr val="000000"/>
                </a:solidFill>
                <a:uFillTx/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Arav</a:t>
            </a:r>
            <a:r>
              <a:rPr lang="en-GB" sz="1400" b="0" i="0" u="none" strike="noStrike" kern="1200" cap="none" spc="0" dirty="0">
                <a:solidFill>
                  <a:srgbClr val="000000"/>
                </a:solidFill>
                <a:uFillTx/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, M. North, </a:t>
            </a:r>
            <a:r>
              <a:rPr lang="en-GB" sz="1400" b="0" i="1" u="none" strike="noStrike" kern="1200" cap="none" spc="0" dirty="0">
                <a:solidFill>
                  <a:srgbClr val="000000"/>
                </a:solidFill>
                <a:uFillTx/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Green Chem.</a:t>
            </a:r>
            <a:r>
              <a:rPr lang="en-GB" sz="1400" b="0" i="0" u="none" strike="noStrike" kern="1200" cap="none" spc="0" dirty="0">
                <a:solidFill>
                  <a:srgbClr val="000000"/>
                </a:solidFill>
                <a:uFillTx/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, </a:t>
            </a:r>
            <a:r>
              <a:rPr lang="en-GB" sz="1400" b="1" i="0" u="none" strike="noStrike" kern="1200" cap="none" spc="0" dirty="0">
                <a:solidFill>
                  <a:srgbClr val="000000"/>
                </a:solidFill>
                <a:uFillTx/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2017</a:t>
            </a:r>
            <a:r>
              <a:rPr lang="en-GB" sz="1400" b="0" i="0" u="none" strike="noStrike" kern="1200" cap="none" spc="0" dirty="0">
                <a:solidFill>
                  <a:srgbClr val="000000"/>
                </a:solidFill>
                <a:uFillTx/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, DOI:</a:t>
            </a:r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</a:rPr>
              <a:t>10.1039/C7GC00247E</a:t>
            </a:r>
            <a:endParaRPr lang="en-GB" sz="1400" b="0" u="none" strike="noStrike" kern="1200" cap="none" spc="0" dirty="0">
              <a:solidFill>
                <a:srgbClr val="000000"/>
              </a:solidFill>
              <a:uFillTx/>
              <a:latin typeface="Helvetica" panose="020B0604020202020204" pitchFamily="34" charset="0"/>
              <a:ea typeface="ＭＳ Ｐゴシック"/>
              <a:cs typeface="Helvetica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7" y="69246"/>
            <a:ext cx="1980000" cy="8514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37882" y="995114"/>
            <a:ext cx="11161059" cy="26650"/>
          </a:xfrm>
          <a:prstGeom prst="line">
            <a:avLst/>
          </a:prstGeom>
          <a:ln w="31750">
            <a:solidFill>
              <a:srgbClr val="6799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343" y="23803"/>
            <a:ext cx="2163600" cy="9979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87193" y="202559"/>
            <a:ext cx="4662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/>
              <a:t>Cyclic Carbonates for SPPS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07F9BA-B8C6-4C12-B97F-FCF8DA358296}" type="slidenum">
              <a:rPr lang="en-GB" smtClean="0"/>
              <a:t>14</a:t>
            </a:fld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37882" y="1205886"/>
            <a:ext cx="11161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Cyclic carbonates are unable to swell PS (Merrifield) based resins but will adequately swell PEG (</a:t>
            </a:r>
            <a:r>
              <a:rPr lang="en-GB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ChemMatrix</a:t>
            </a: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) based resins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580146"/>
              </p:ext>
            </p:extLst>
          </p:nvPr>
        </p:nvGraphicFramePr>
        <p:xfrm>
          <a:off x="7102023" y="1807976"/>
          <a:ext cx="4596918" cy="451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5" name="CS ChemDraw Drawing" r:id="rId5" imgW="3064612" imgH="3013133" progId="ChemDraw.Document.6.0">
                  <p:embed/>
                </p:oleObj>
              </mc:Choice>
              <mc:Fallback>
                <p:oleObj name="CS ChemDraw Drawing" r:id="rId5" imgW="3064612" imgH="3013133" progId="ChemDraw.Document.6.0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02023" y="1807976"/>
                        <a:ext cx="4596918" cy="451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177056"/>
              </p:ext>
            </p:extLst>
          </p:nvPr>
        </p:nvGraphicFramePr>
        <p:xfrm>
          <a:off x="537882" y="2713447"/>
          <a:ext cx="6932976" cy="234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6" name="CS ChemDraw Drawing" r:id="rId7" imgW="4621984" imgH="1563341" progId="ChemDraw.Document.6.0">
                  <p:embed/>
                </p:oleObj>
              </mc:Choice>
              <mc:Fallback>
                <p:oleObj name="CS ChemDraw Drawing" r:id="rId7" imgW="4621984" imgH="1563341" progId="ChemDraw.Document.6.0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7882" y="2713447"/>
                        <a:ext cx="6932976" cy="2345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86" descr="http://66.media.tumblr.com/cdec465e12cb5e8ef619c972b5e4e93e/tumblr_mj147dnP8e1s7qrmho1_50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723" y="3286784"/>
            <a:ext cx="4169218" cy="312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30" y="2713447"/>
            <a:ext cx="5679476" cy="223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358" y="2713447"/>
            <a:ext cx="5695103" cy="2232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37881" y="5017011"/>
            <a:ext cx="111610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Sample prepared in DMF (Left) – 79% crude purity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8693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Sample prepared in PC (Right) – 77% crude purity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7880" y="1934083"/>
            <a:ext cx="11161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2313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Synthesis of a biologically relevant peptide (bradykinin)</a:t>
            </a:r>
          </a:p>
        </p:txBody>
      </p:sp>
    </p:spTree>
    <p:extLst>
      <p:ext uri="{BB962C8B-B14F-4D97-AF65-F5344CB8AC3E}">
        <p14:creationId xmlns:p14="http://schemas.microsoft.com/office/powerpoint/2010/main" val="341190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7" y="69246"/>
            <a:ext cx="1980000" cy="851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343" y="23803"/>
            <a:ext cx="2163600" cy="9979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08408" y="202559"/>
            <a:ext cx="5620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/>
              <a:t>Application in Organic Synthesis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07F9BA-B8C6-4C12-B97F-FCF8DA358296}" type="slidenum">
              <a:rPr lang="en-GB" smtClean="0"/>
              <a:t>15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37882" y="1205886"/>
            <a:ext cx="1116105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Multicomponent Reactions (MCR)</a:t>
            </a:r>
          </a:p>
          <a:p>
            <a:r>
              <a:rPr lang="en-GB" sz="2000" b="1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	</a:t>
            </a:r>
            <a:r>
              <a:rPr lang="en-GB" sz="2000" dirty="0" err="1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Ugi</a:t>
            </a:r>
            <a:r>
              <a:rPr lang="en-GB" sz="2000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 Reaction</a:t>
            </a:r>
          </a:p>
          <a:p>
            <a:endParaRPr lang="en-GB" sz="2000" dirty="0">
              <a:solidFill>
                <a:srgbClr val="000000"/>
              </a:solidFill>
              <a:latin typeface="Helvetica" pitchFamily="34"/>
              <a:ea typeface="ＭＳ Ｐゴシック"/>
              <a:cs typeface="Helvetica" pitchFamily="34"/>
            </a:endParaRPr>
          </a:p>
          <a:p>
            <a:endParaRPr lang="en-GB" sz="2000" dirty="0">
              <a:solidFill>
                <a:srgbClr val="000000"/>
              </a:solidFill>
              <a:latin typeface="Helvetica" pitchFamily="34"/>
              <a:ea typeface="ＭＳ Ｐゴシック"/>
              <a:cs typeface="Helvetica" pitchFamily="34"/>
            </a:endParaRPr>
          </a:p>
          <a:p>
            <a:endParaRPr lang="en-GB" sz="2000" dirty="0">
              <a:solidFill>
                <a:srgbClr val="000000"/>
              </a:solidFill>
              <a:latin typeface="Helvetica" pitchFamily="34"/>
              <a:ea typeface="ＭＳ Ｐゴシック"/>
              <a:cs typeface="Helvetica" pitchFamily="34"/>
            </a:endParaRPr>
          </a:p>
          <a:p>
            <a:r>
              <a:rPr lang="en-GB" sz="2000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	</a:t>
            </a:r>
            <a:r>
              <a:rPr lang="en-GB" sz="2000" dirty="0" err="1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Biginelli</a:t>
            </a:r>
            <a:r>
              <a:rPr lang="en-GB" sz="2000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 Reaction</a:t>
            </a:r>
          </a:p>
          <a:p>
            <a:endParaRPr lang="en-GB" sz="2000" dirty="0">
              <a:solidFill>
                <a:srgbClr val="000000"/>
              </a:solidFill>
              <a:latin typeface="Helvetica" pitchFamily="34"/>
              <a:ea typeface="ＭＳ Ｐゴシック"/>
              <a:cs typeface="Helvetica" pitchFamily="34"/>
            </a:endParaRPr>
          </a:p>
          <a:p>
            <a:endParaRPr lang="en-GB" sz="2000" b="1" dirty="0">
              <a:solidFill>
                <a:srgbClr val="000000"/>
              </a:solidFill>
              <a:latin typeface="Helvetica" pitchFamily="34"/>
              <a:ea typeface="ＭＳ Ｐゴシック"/>
              <a:cs typeface="Helvetica" pitchFamily="34"/>
            </a:endParaRPr>
          </a:p>
          <a:p>
            <a:endParaRPr lang="en-GB" sz="2000" b="1" dirty="0">
              <a:solidFill>
                <a:srgbClr val="000000"/>
              </a:solidFill>
              <a:latin typeface="Helvetica" pitchFamily="34"/>
              <a:ea typeface="ＭＳ Ｐゴシック"/>
              <a:cs typeface="Helvetica" pitchFamily="34"/>
            </a:endParaRPr>
          </a:p>
          <a:p>
            <a:endParaRPr lang="en-GB" sz="2000" b="1" dirty="0">
              <a:solidFill>
                <a:srgbClr val="000000"/>
              </a:solidFill>
              <a:latin typeface="Helvetica" pitchFamily="34"/>
              <a:ea typeface="ＭＳ Ｐゴシック"/>
              <a:cs typeface="Helvetica" pitchFamily="34"/>
            </a:endParaRPr>
          </a:p>
          <a:p>
            <a:r>
              <a:rPr lang="en-GB" sz="2000" b="1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Organocatalysis</a:t>
            </a:r>
          </a:p>
          <a:p>
            <a:r>
              <a:rPr lang="en-GB" sz="2000" b="1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	</a:t>
            </a:r>
            <a:r>
              <a:rPr lang="en-GB" sz="2000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Peptide Catalysed Aldol Reaction</a:t>
            </a:r>
          </a:p>
          <a:p>
            <a:endParaRPr lang="en-GB" sz="2000" dirty="0">
              <a:solidFill>
                <a:srgbClr val="000000"/>
              </a:solidFill>
              <a:latin typeface="Helvetica" pitchFamily="34"/>
              <a:ea typeface="ＭＳ Ｐゴシック"/>
              <a:cs typeface="Helvetica" pitchFamily="34"/>
            </a:endParaRPr>
          </a:p>
          <a:p>
            <a:endParaRPr lang="en-GB" sz="2000" dirty="0">
              <a:solidFill>
                <a:srgbClr val="000000"/>
              </a:solidFill>
              <a:latin typeface="Helvetica" pitchFamily="34"/>
              <a:ea typeface="ＭＳ Ｐゴシック"/>
              <a:cs typeface="Helvetica" pitchFamily="34"/>
            </a:endParaRPr>
          </a:p>
          <a:p>
            <a:endParaRPr lang="en-GB" sz="2000" dirty="0">
              <a:solidFill>
                <a:srgbClr val="000000"/>
              </a:solidFill>
              <a:latin typeface="Helvetica" pitchFamily="34"/>
              <a:ea typeface="ＭＳ Ｐゴシック"/>
              <a:cs typeface="Helvetica" pitchFamily="34"/>
            </a:endParaRPr>
          </a:p>
          <a:p>
            <a:endParaRPr lang="en-GB" sz="2000" dirty="0">
              <a:solidFill>
                <a:srgbClr val="000000"/>
              </a:solidFill>
              <a:latin typeface="Helvetica" pitchFamily="34"/>
              <a:ea typeface="ＭＳ Ｐゴシック"/>
              <a:cs typeface="Helvetica" pitchFamily="34"/>
            </a:endParaRPr>
          </a:p>
          <a:p>
            <a:endParaRPr lang="en-GB" sz="2000" dirty="0">
              <a:solidFill>
                <a:srgbClr val="000000"/>
              </a:solidFill>
              <a:latin typeface="Helvetica" pitchFamily="34"/>
              <a:ea typeface="ＭＳ Ｐゴシック"/>
              <a:cs typeface="Helvetica" pitchFamily="34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37882" y="995114"/>
            <a:ext cx="11161059" cy="26650"/>
          </a:xfrm>
          <a:prstGeom prst="line">
            <a:avLst/>
          </a:prstGeom>
          <a:ln w="31750">
            <a:solidFill>
              <a:srgbClr val="6799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536328"/>
              </p:ext>
            </p:extLst>
          </p:nvPr>
        </p:nvGraphicFramePr>
        <p:xfrm>
          <a:off x="2143125" y="1827213"/>
          <a:ext cx="7953375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7" name="CS ChemDraw Drawing" r:id="rId5" imgW="5301665" imgH="731143" progId="ChemDraw.Document.6.0">
                  <p:embed/>
                </p:oleObj>
              </mc:Choice>
              <mc:Fallback>
                <p:oleObj name="CS ChemDraw Drawing" r:id="rId5" imgW="5301665" imgH="73114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43125" y="1827213"/>
                        <a:ext cx="7953375" cy="1096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71454"/>
              </p:ext>
            </p:extLst>
          </p:nvPr>
        </p:nvGraphicFramePr>
        <p:xfrm>
          <a:off x="2304256" y="3108297"/>
          <a:ext cx="7627938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8" name="CS ChemDraw Drawing" r:id="rId7" imgW="5086830" imgH="802787" progId="ChemDraw.Document.6.0">
                  <p:embed/>
                </p:oleObj>
              </mc:Choice>
              <mc:Fallback>
                <p:oleObj name="CS ChemDraw Drawing" r:id="rId7" imgW="5086830" imgH="80278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04256" y="3108297"/>
                        <a:ext cx="7627938" cy="1203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737095"/>
              </p:ext>
            </p:extLst>
          </p:nvPr>
        </p:nvGraphicFramePr>
        <p:xfrm>
          <a:off x="1751013" y="4965700"/>
          <a:ext cx="8734425" cy="131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9" name="CS ChemDraw Drawing" r:id="rId9" imgW="5822868" imgH="878955" progId="ChemDraw.Document.6.0">
                  <p:embed/>
                </p:oleObj>
              </mc:Choice>
              <mc:Fallback>
                <p:oleObj name="CS ChemDraw Drawing" r:id="rId9" imgW="5822868" imgH="87895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51013" y="4965700"/>
                        <a:ext cx="8734425" cy="1319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956552"/>
              </p:ext>
            </p:extLst>
          </p:nvPr>
        </p:nvGraphicFramePr>
        <p:xfrm>
          <a:off x="4296365" y="4965700"/>
          <a:ext cx="1373735" cy="486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80" name="CS ChemDraw Drawing" r:id="rId11" imgW="1717169" imgH="607840" progId="ChemDraw.Document.6.0">
                  <p:embed/>
                </p:oleObj>
              </mc:Choice>
              <mc:Fallback>
                <p:oleObj name="CS ChemDraw Drawing" r:id="rId11" imgW="1717169" imgH="6078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296365" y="4965700"/>
                        <a:ext cx="1373735" cy="486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7843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7" y="69246"/>
            <a:ext cx="1980000" cy="851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343" y="23803"/>
            <a:ext cx="2163600" cy="9979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08408" y="202559"/>
            <a:ext cx="5620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/>
              <a:t>Application in Organic Synthesis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07F9BA-B8C6-4C12-B97F-FCF8DA358296}" type="slidenum">
              <a:rPr lang="en-GB" smtClean="0"/>
              <a:t>16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37882" y="1205886"/>
            <a:ext cx="11161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Solution Phase </a:t>
            </a:r>
            <a:r>
              <a:rPr lang="en-GB" sz="2000" b="1" dirty="0" err="1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Ugi</a:t>
            </a:r>
            <a:r>
              <a:rPr lang="en-GB" sz="2000" b="1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 Reaction</a:t>
            </a:r>
            <a:endParaRPr lang="en-GB" sz="2000" dirty="0">
              <a:solidFill>
                <a:srgbClr val="000000"/>
              </a:solidFill>
              <a:latin typeface="Helvetica" pitchFamily="34"/>
              <a:ea typeface="ＭＳ Ｐゴシック"/>
              <a:cs typeface="Helvetica" pitchFamily="34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483952"/>
              </p:ext>
            </p:extLst>
          </p:nvPr>
        </p:nvGraphicFramePr>
        <p:xfrm>
          <a:off x="1646423" y="1605996"/>
          <a:ext cx="8943975" cy="199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0" name="CS ChemDraw Drawing" r:id="rId5" imgW="5963192" imgH="1330311" progId="ChemDraw.Document.6.0">
                  <p:embed/>
                </p:oleObj>
              </mc:Choice>
              <mc:Fallback>
                <p:oleObj name="CS ChemDraw Drawing" r:id="rId5" imgW="5963192" imgH="133031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46423" y="1605996"/>
                        <a:ext cx="8943975" cy="1995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537882" y="3453471"/>
            <a:ext cx="11161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Solid Phase </a:t>
            </a:r>
            <a:r>
              <a:rPr lang="en-GB" sz="2000" b="1" dirty="0" err="1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Ugi</a:t>
            </a:r>
            <a:r>
              <a:rPr lang="en-GB" sz="2000" b="1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 Reaction</a:t>
            </a:r>
            <a:endParaRPr lang="en-GB" sz="2000" dirty="0">
              <a:solidFill>
                <a:srgbClr val="000000"/>
              </a:solidFill>
              <a:latin typeface="Helvetica" pitchFamily="34"/>
              <a:ea typeface="ＭＳ Ｐゴシック"/>
              <a:cs typeface="Helvetica" pitchFamily="34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149835"/>
              </p:ext>
            </p:extLst>
          </p:nvPr>
        </p:nvGraphicFramePr>
        <p:xfrm>
          <a:off x="1646423" y="3822803"/>
          <a:ext cx="8937980" cy="1441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1" name="CS ChemDraw Drawing" r:id="rId7" imgW="5958275" imgH="961157" progId="ChemDraw.Document.6.0">
                  <p:embed/>
                </p:oleObj>
              </mc:Choice>
              <mc:Fallback>
                <p:oleObj name="CS ChemDraw Drawing" r:id="rId7" imgW="5958275" imgH="96115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46423" y="3822803"/>
                        <a:ext cx="8937980" cy="14417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537882" y="995114"/>
            <a:ext cx="11161059" cy="26650"/>
          </a:xfrm>
          <a:prstGeom prst="line">
            <a:avLst/>
          </a:prstGeom>
          <a:ln w="31750">
            <a:solidFill>
              <a:srgbClr val="6799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208770"/>
              </p:ext>
            </p:extLst>
          </p:nvPr>
        </p:nvGraphicFramePr>
        <p:xfrm>
          <a:off x="7501145" y="5100666"/>
          <a:ext cx="2966655" cy="1553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2" name="CS ChemDraw Drawing" r:id="rId9" imgW="1977770" imgH="1035817" progId="ChemDraw.Document.6.0">
                  <p:embed/>
                </p:oleObj>
              </mc:Choice>
              <mc:Fallback>
                <p:oleObj name="CS ChemDraw Drawing" r:id="rId9" imgW="1977770" imgH="103581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501145" y="5100666"/>
                        <a:ext cx="2966655" cy="15537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7384543" y="5100666"/>
            <a:ext cx="3199860" cy="1553726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48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7" y="69246"/>
            <a:ext cx="1980000" cy="851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343" y="23803"/>
            <a:ext cx="2163600" cy="9979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68926" y="202559"/>
            <a:ext cx="7099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 err="1"/>
              <a:t>HSPiP</a:t>
            </a:r>
            <a:r>
              <a:rPr lang="en-GB" sz="3200" b="1" dirty="0"/>
              <a:t> for Predicting New Green Solvents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07F9BA-B8C6-4C12-B97F-FCF8DA358296}" type="slidenum">
              <a:rPr lang="en-GB" smtClean="0"/>
              <a:t>17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537882" y="995114"/>
            <a:ext cx="11161059" cy="26650"/>
          </a:xfrm>
          <a:prstGeom prst="line">
            <a:avLst/>
          </a:prstGeom>
          <a:ln w="31750">
            <a:solidFill>
              <a:srgbClr val="6799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099" y="2690990"/>
            <a:ext cx="4270032" cy="335559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769995" y="2917595"/>
            <a:ext cx="678426" cy="1021049"/>
          </a:xfrm>
          <a:prstGeom prst="ellipse">
            <a:avLst/>
          </a:prstGeom>
          <a:noFill/>
          <a:ln w="25400">
            <a:solidFill>
              <a:srgbClr val="67994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 rot="1220220">
            <a:off x="2881255" y="5021260"/>
            <a:ext cx="849380" cy="980681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 rot="2443463">
            <a:off x="3817928" y="4889357"/>
            <a:ext cx="796413" cy="1021049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 rot="5215163">
            <a:off x="4717695" y="5345490"/>
            <a:ext cx="455220" cy="828461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 rot="19669565">
            <a:off x="4523501" y="2967771"/>
            <a:ext cx="775439" cy="926367"/>
          </a:xfrm>
          <a:prstGeom prst="ellipse">
            <a:avLst/>
          </a:prstGeom>
          <a:noFill/>
          <a:ln w="25400">
            <a:solidFill>
              <a:srgbClr val="67994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2030" t="4692" r="37558" b="10633"/>
          <a:stretch/>
        </p:blipFill>
        <p:spPr>
          <a:xfrm>
            <a:off x="6300279" y="2471962"/>
            <a:ext cx="4344385" cy="383915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 rot="19720075">
            <a:off x="8359056" y="3800982"/>
            <a:ext cx="490805" cy="737419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9279321" y="5025360"/>
            <a:ext cx="1452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D-Limonene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298650" y="4257863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2-MeTHF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279321" y="4641073"/>
            <a:ext cx="1242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/>
              <a:t>p</a:t>
            </a:r>
            <a:r>
              <a:rPr lang="en-GB" sz="2000" dirty="0"/>
              <a:t>-Cymene</a:t>
            </a:r>
          </a:p>
        </p:txBody>
      </p:sp>
      <p:cxnSp>
        <p:nvCxnSpPr>
          <p:cNvPr id="23" name="Straight Arrow Connector 22"/>
          <p:cNvCxnSpPr>
            <a:stCxn id="21" idx="1"/>
            <a:endCxn id="4" idx="3"/>
          </p:cNvCxnSpPr>
          <p:nvPr/>
        </p:nvCxnSpPr>
        <p:spPr>
          <a:xfrm flipH="1">
            <a:off x="8591811" y="4457918"/>
            <a:ext cx="706839" cy="2470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8591811" y="4796328"/>
            <a:ext cx="687510" cy="44052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2" idx="1"/>
          </p:cNvCxnSpPr>
          <p:nvPr/>
        </p:nvCxnSpPr>
        <p:spPr>
          <a:xfrm flipH="1" flipV="1">
            <a:off x="8472473" y="4709369"/>
            <a:ext cx="806848" cy="13175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808326"/>
              </p:ext>
            </p:extLst>
          </p:nvPr>
        </p:nvGraphicFramePr>
        <p:xfrm>
          <a:off x="5770550" y="5533015"/>
          <a:ext cx="4266553" cy="6705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267913">
                  <a:extLst>
                    <a:ext uri="{9D8B030D-6E8A-4147-A177-3AD203B41FA5}">
                      <a16:colId xmlns:a16="http://schemas.microsoft.com/office/drawing/2014/main" val="1565880960"/>
                    </a:ext>
                  </a:extLst>
                </a:gridCol>
                <a:gridCol w="749660">
                  <a:extLst>
                    <a:ext uri="{9D8B030D-6E8A-4147-A177-3AD203B41FA5}">
                      <a16:colId xmlns:a16="http://schemas.microsoft.com/office/drawing/2014/main" val="1713104679"/>
                    </a:ext>
                  </a:extLst>
                </a:gridCol>
                <a:gridCol w="749660">
                  <a:extLst>
                    <a:ext uri="{9D8B030D-6E8A-4147-A177-3AD203B41FA5}">
                      <a16:colId xmlns:a16="http://schemas.microsoft.com/office/drawing/2014/main" val="750773082"/>
                    </a:ext>
                  </a:extLst>
                </a:gridCol>
                <a:gridCol w="749660">
                  <a:extLst>
                    <a:ext uri="{9D8B030D-6E8A-4147-A177-3AD203B41FA5}">
                      <a16:colId xmlns:a16="http://schemas.microsoft.com/office/drawing/2014/main" val="1488511888"/>
                    </a:ext>
                  </a:extLst>
                </a:gridCol>
                <a:gridCol w="749660">
                  <a:extLst>
                    <a:ext uri="{9D8B030D-6E8A-4147-A177-3AD203B41FA5}">
                      <a16:colId xmlns:a16="http://schemas.microsoft.com/office/drawing/2014/main" val="29948167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Solvent</a:t>
                      </a:r>
                      <a:endParaRPr lang="en-GB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/>
                        <a:t>δ</a:t>
                      </a:r>
                      <a:r>
                        <a:rPr lang="en-GB" sz="1600" dirty="0"/>
                        <a:t>D</a:t>
                      </a:r>
                      <a:endParaRPr lang="en-GB" sz="1600" b="1" i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/>
                        <a:t>δ</a:t>
                      </a:r>
                      <a:r>
                        <a:rPr lang="en-GB" sz="1600" dirty="0"/>
                        <a:t>P</a:t>
                      </a:r>
                      <a:endParaRPr lang="en-GB" sz="1600" b="1" i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/>
                        <a:t>δ</a:t>
                      </a:r>
                      <a:r>
                        <a:rPr lang="en-GB" sz="1600" dirty="0"/>
                        <a:t>H</a:t>
                      </a:r>
                      <a:endParaRPr lang="en-GB" sz="1600" b="1" i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R</a:t>
                      </a:r>
                      <a:endParaRPr lang="en-GB" sz="1600" b="1" i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26103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Polystyrene</a:t>
                      </a:r>
                      <a:endParaRPr lang="en-GB" sz="16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18.50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4.50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2.90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4.00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580006"/>
                  </a:ext>
                </a:extLst>
              </a:tr>
            </a:tbl>
          </a:graphicData>
        </a:graphic>
      </p:graphicFrame>
      <p:sp>
        <p:nvSpPr>
          <p:cNvPr id="38" name="Rectangle 37"/>
          <p:cNvSpPr/>
          <p:nvPr/>
        </p:nvSpPr>
        <p:spPr>
          <a:xfrm>
            <a:off x="537882" y="1205886"/>
            <a:ext cx="11161059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HSPiP</a:t>
            </a:r>
            <a:r>
              <a:rPr lang="en-GB" sz="2000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 represents solvents as points in three dimensional space according to their dispersion (</a:t>
            </a:r>
            <a:r>
              <a:rPr lang="el-GR" sz="2000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δ</a:t>
            </a:r>
            <a:r>
              <a:rPr lang="en-GB" sz="2000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D), polar (</a:t>
            </a:r>
            <a:r>
              <a:rPr lang="el-GR" sz="2000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δ</a:t>
            </a:r>
            <a:r>
              <a:rPr lang="en-GB" sz="2000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P) and hydrogen bonding (</a:t>
            </a:r>
            <a:r>
              <a:rPr lang="el-GR" sz="2000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δ</a:t>
            </a:r>
            <a:r>
              <a:rPr lang="en-GB" sz="2000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H) energies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baseline="30000" dirty="0">
              <a:solidFill>
                <a:srgbClr val="000000"/>
              </a:solidFill>
              <a:latin typeface="Helvetica" pitchFamily="34"/>
              <a:ea typeface="ＭＳ Ｐゴシック"/>
              <a:cs typeface="Helvetica" pitchFamily="34"/>
            </a:endParaRPr>
          </a:p>
          <a:p>
            <a:pPr marL="0" lvl="1"/>
            <a:r>
              <a:rPr lang="en-GB" sz="2000" b="1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Can the observed swelling results be used to predict additional green solvents?</a:t>
            </a:r>
            <a:endParaRPr lang="en-GB" sz="2000" baseline="30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0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8" grpId="0" animBg="1"/>
      <p:bldP spid="19" grpId="0" animBg="1"/>
      <p:bldP spid="20" grpId="0" animBg="1"/>
      <p:bldP spid="4" grpId="0" animBg="1"/>
      <p:bldP spid="8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7" y="69246"/>
            <a:ext cx="1980000" cy="851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343" y="23803"/>
            <a:ext cx="2163600" cy="9979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68926" y="202559"/>
            <a:ext cx="7099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 err="1"/>
              <a:t>HSPiP</a:t>
            </a:r>
            <a:r>
              <a:rPr lang="en-GB" sz="3200" b="1" dirty="0"/>
              <a:t> for Predicting New Green Solvents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07F9BA-B8C6-4C12-B97F-FCF8DA358296}" type="slidenum">
              <a:rPr lang="en-GB" smtClean="0"/>
              <a:t>18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537882" y="995114"/>
            <a:ext cx="11161059" cy="26650"/>
          </a:xfrm>
          <a:prstGeom prst="line">
            <a:avLst/>
          </a:prstGeom>
          <a:ln w="31750">
            <a:solidFill>
              <a:srgbClr val="6799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8514300"/>
              </p:ext>
            </p:extLst>
          </p:nvPr>
        </p:nvGraphicFramePr>
        <p:xfrm>
          <a:off x="1082675" y="1541463"/>
          <a:ext cx="4394200" cy="224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4" name="CS ChemDraw Drawing" r:id="rId5" imgW="2929022" imgH="1499239" progId="ChemDraw.Document.6.0">
                  <p:embed/>
                </p:oleObj>
              </mc:Choice>
              <mc:Fallback>
                <p:oleObj name="CS ChemDraw Drawing" r:id="rId5" imgW="2929022" imgH="149923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82675" y="1541463"/>
                        <a:ext cx="4394200" cy="224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420777"/>
              </p:ext>
            </p:extLst>
          </p:nvPr>
        </p:nvGraphicFramePr>
        <p:xfrm>
          <a:off x="6961188" y="1581150"/>
          <a:ext cx="4394200" cy="219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5" name="CS ChemDraw Drawing" r:id="rId7" imgW="2928643" imgH="1461155" progId="ChemDraw.Document.6.0">
                  <p:embed/>
                </p:oleObj>
              </mc:Choice>
              <mc:Fallback>
                <p:oleObj name="CS ChemDraw Drawing" r:id="rId7" imgW="2928643" imgH="146115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61188" y="1581150"/>
                        <a:ext cx="4394200" cy="2192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: Rounded Corners 7"/>
          <p:cNvSpPr/>
          <p:nvPr/>
        </p:nvSpPr>
        <p:spPr>
          <a:xfrm>
            <a:off x="7982857" y="2940576"/>
            <a:ext cx="1607703" cy="812800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537882" y="5390732"/>
            <a:ext cx="11161059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Lots of structural factors can influence swelling (Cross-Linker, Polymer Backbone, Linker, Loading)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baseline="30000" dirty="0">
              <a:solidFill>
                <a:srgbClr val="000000"/>
              </a:solidFill>
              <a:latin typeface="Helvetica" pitchFamily="34"/>
              <a:ea typeface="ＭＳ Ｐゴシック"/>
              <a:cs typeface="Helvetica" pitchFamily="3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Resin can not simply be regarded as equivalent to the polymer</a:t>
            </a:r>
            <a:endParaRPr lang="en-GB" sz="2000" dirty="0"/>
          </a:p>
        </p:txBody>
      </p:sp>
      <p:sp>
        <p:nvSpPr>
          <p:cNvPr id="15" name="Rectangle 14"/>
          <p:cNvSpPr/>
          <p:nvPr/>
        </p:nvSpPr>
        <p:spPr>
          <a:xfrm>
            <a:off x="537882" y="1170200"/>
            <a:ext cx="11161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	Merrifield Resin				</a:t>
            </a:r>
            <a:r>
              <a:rPr lang="en-GB" sz="2000" b="1" dirty="0" err="1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JandaJel</a:t>
            </a:r>
            <a:r>
              <a:rPr lang="en-GB" sz="2000" b="1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 Resin</a:t>
            </a:r>
            <a:endParaRPr lang="en-GB" sz="2000" dirty="0">
              <a:solidFill>
                <a:srgbClr val="000000"/>
              </a:solidFill>
              <a:latin typeface="Helvetica" pitchFamily="34"/>
              <a:ea typeface="ＭＳ Ｐゴシック"/>
              <a:cs typeface="Helvetica" pitchFamily="34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709414"/>
              </p:ext>
            </p:extLst>
          </p:nvPr>
        </p:nvGraphicFramePr>
        <p:xfrm>
          <a:off x="1046606" y="3917900"/>
          <a:ext cx="4466337" cy="13411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76667">
                  <a:extLst>
                    <a:ext uri="{9D8B030D-6E8A-4147-A177-3AD203B41FA5}">
                      <a16:colId xmlns:a16="http://schemas.microsoft.com/office/drawing/2014/main" val="1565880960"/>
                    </a:ext>
                  </a:extLst>
                </a:gridCol>
                <a:gridCol w="921019">
                  <a:extLst>
                    <a:ext uri="{9D8B030D-6E8A-4147-A177-3AD203B41FA5}">
                      <a16:colId xmlns:a16="http://schemas.microsoft.com/office/drawing/2014/main" val="1713104679"/>
                    </a:ext>
                  </a:extLst>
                </a:gridCol>
                <a:gridCol w="802346">
                  <a:extLst>
                    <a:ext uri="{9D8B030D-6E8A-4147-A177-3AD203B41FA5}">
                      <a16:colId xmlns:a16="http://schemas.microsoft.com/office/drawing/2014/main" val="750773082"/>
                    </a:ext>
                  </a:extLst>
                </a:gridCol>
                <a:gridCol w="766305">
                  <a:extLst>
                    <a:ext uri="{9D8B030D-6E8A-4147-A177-3AD203B41FA5}">
                      <a16:colId xmlns:a16="http://schemas.microsoft.com/office/drawing/2014/main" val="14885118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Solvent</a:t>
                      </a:r>
                      <a:endParaRPr lang="en-GB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/>
                        <a:t>δ</a:t>
                      </a:r>
                      <a:r>
                        <a:rPr lang="en-GB" sz="1600" dirty="0"/>
                        <a:t>D</a:t>
                      </a:r>
                      <a:endParaRPr lang="en-GB" sz="1600" b="1" i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/>
                        <a:t>δ</a:t>
                      </a:r>
                      <a:r>
                        <a:rPr lang="en-GB" sz="1600" dirty="0"/>
                        <a:t>P</a:t>
                      </a:r>
                      <a:endParaRPr lang="en-GB" sz="1600" b="1" i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/>
                        <a:t>δ</a:t>
                      </a:r>
                      <a:r>
                        <a:rPr lang="en-GB" sz="1600" dirty="0"/>
                        <a:t>H</a:t>
                      </a:r>
                      <a:endParaRPr lang="en-GB" sz="1600" b="1" i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26103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CH</a:t>
                      </a:r>
                      <a:r>
                        <a:rPr lang="en-GB" sz="1600" baseline="-25000" dirty="0"/>
                        <a:t>2</a:t>
                      </a:r>
                      <a:r>
                        <a:rPr lang="en-GB" sz="1600" dirty="0"/>
                        <a:t>Cl</a:t>
                      </a:r>
                      <a:r>
                        <a:rPr lang="en-GB" sz="1600" baseline="-25000" dirty="0"/>
                        <a:t>2</a:t>
                      </a:r>
                      <a:endParaRPr lang="en-GB" sz="1600" b="0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17.00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7.30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7.10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839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2-MeTHF</a:t>
                      </a:r>
                      <a:endParaRPr lang="en-GB" sz="16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16.90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5.00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4.30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7269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Polystyrene</a:t>
                      </a:r>
                      <a:endParaRPr lang="en-GB" sz="16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18.50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4.50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2.90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580006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983120"/>
              </p:ext>
            </p:extLst>
          </p:nvPr>
        </p:nvGraphicFramePr>
        <p:xfrm>
          <a:off x="6925119" y="3917900"/>
          <a:ext cx="4466337" cy="1005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76667">
                  <a:extLst>
                    <a:ext uri="{9D8B030D-6E8A-4147-A177-3AD203B41FA5}">
                      <a16:colId xmlns:a16="http://schemas.microsoft.com/office/drawing/2014/main" val="1565880960"/>
                    </a:ext>
                  </a:extLst>
                </a:gridCol>
                <a:gridCol w="921019">
                  <a:extLst>
                    <a:ext uri="{9D8B030D-6E8A-4147-A177-3AD203B41FA5}">
                      <a16:colId xmlns:a16="http://schemas.microsoft.com/office/drawing/2014/main" val="1713104679"/>
                    </a:ext>
                  </a:extLst>
                </a:gridCol>
                <a:gridCol w="802346">
                  <a:extLst>
                    <a:ext uri="{9D8B030D-6E8A-4147-A177-3AD203B41FA5}">
                      <a16:colId xmlns:a16="http://schemas.microsoft.com/office/drawing/2014/main" val="750773082"/>
                    </a:ext>
                  </a:extLst>
                </a:gridCol>
                <a:gridCol w="766305">
                  <a:extLst>
                    <a:ext uri="{9D8B030D-6E8A-4147-A177-3AD203B41FA5}">
                      <a16:colId xmlns:a16="http://schemas.microsoft.com/office/drawing/2014/main" val="1488511888"/>
                    </a:ext>
                  </a:extLst>
                </a:gridCol>
              </a:tblGrid>
              <a:tr h="20613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Solvent</a:t>
                      </a:r>
                      <a:endParaRPr lang="en-GB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/>
                        <a:t>δ</a:t>
                      </a:r>
                      <a:r>
                        <a:rPr lang="en-GB" sz="1600" dirty="0"/>
                        <a:t>D</a:t>
                      </a:r>
                      <a:endParaRPr lang="en-GB" sz="1600" b="1" i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/>
                        <a:t>δ</a:t>
                      </a:r>
                      <a:r>
                        <a:rPr lang="en-GB" sz="1600" dirty="0"/>
                        <a:t>P</a:t>
                      </a:r>
                      <a:endParaRPr lang="en-GB" sz="1600" b="1" i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/>
                        <a:t>δ</a:t>
                      </a:r>
                      <a:r>
                        <a:rPr lang="en-GB" sz="1600" dirty="0"/>
                        <a:t>H</a:t>
                      </a:r>
                      <a:endParaRPr lang="en-GB" sz="1600" b="1" i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2610380"/>
                  </a:ext>
                </a:extLst>
              </a:tr>
              <a:tr h="206135">
                <a:tc>
                  <a:txBody>
                    <a:bodyPr/>
                    <a:lstStyle/>
                    <a:p>
                      <a:pPr algn="ctr"/>
                      <a:r>
                        <a:rPr lang="en-GB" sz="1600" baseline="0" dirty="0"/>
                        <a:t>GVL</a:t>
                      </a:r>
                      <a:endParaRPr lang="en-GB" sz="1600" b="0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17.90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11.50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6.30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83937"/>
                  </a:ext>
                </a:extLst>
              </a:tr>
              <a:tr h="25101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Polystyrene</a:t>
                      </a:r>
                      <a:endParaRPr lang="en-GB" sz="16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18.50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4.50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2.90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58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0947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7" y="69246"/>
            <a:ext cx="1980000" cy="851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343" y="23803"/>
            <a:ext cx="2163600" cy="9979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68926" y="202559"/>
            <a:ext cx="7099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 err="1"/>
              <a:t>HSPiP</a:t>
            </a:r>
            <a:r>
              <a:rPr lang="en-GB" sz="3200" b="1" dirty="0"/>
              <a:t> for Predicting New Green Solvents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07F9BA-B8C6-4C12-B97F-FCF8DA358296}" type="slidenum">
              <a:rPr lang="en-GB" smtClean="0"/>
              <a:t>19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537882" y="995114"/>
            <a:ext cx="11161059" cy="26650"/>
          </a:xfrm>
          <a:prstGeom prst="line">
            <a:avLst/>
          </a:prstGeom>
          <a:ln w="31750">
            <a:solidFill>
              <a:srgbClr val="6799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496" t="3500" r="38521" b="13306"/>
          <a:stretch/>
        </p:blipFill>
        <p:spPr>
          <a:xfrm>
            <a:off x="8074802" y="1271031"/>
            <a:ext cx="3623352" cy="33947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882" y="3492386"/>
            <a:ext cx="3558360" cy="2796329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2337813" y="1401365"/>
            <a:ext cx="7561196" cy="4954985"/>
            <a:chOff x="3832518" y="1993075"/>
            <a:chExt cx="5293693" cy="3942634"/>
          </a:xfrm>
        </p:grpSpPr>
        <p:sp>
          <p:nvSpPr>
            <p:cNvPr id="17" name="TextBox 16"/>
            <p:cNvSpPr txBox="1"/>
            <p:nvPr/>
          </p:nvSpPr>
          <p:spPr>
            <a:xfrm>
              <a:off x="3832518" y="2152019"/>
              <a:ext cx="2095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Experimental Data Set (Swelling)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6011350" y="4025975"/>
              <a:ext cx="2095500" cy="955090"/>
              <a:chOff x="1799966" y="3336832"/>
              <a:chExt cx="2095500" cy="955090"/>
            </a:xfrm>
          </p:grpSpPr>
          <p:sp>
            <p:nvSpPr>
              <p:cNvPr id="20" name="Rectangle: Rounded Corners 19"/>
              <p:cNvSpPr/>
              <p:nvPr/>
            </p:nvSpPr>
            <p:spPr>
              <a:xfrm>
                <a:off x="1839716" y="3369217"/>
                <a:ext cx="2016000" cy="864000"/>
              </a:xfrm>
              <a:prstGeom prst="roundRect">
                <a:avLst/>
              </a:prstGeom>
              <a:gradFill>
                <a:gsLst>
                  <a:gs pos="0">
                    <a:srgbClr val="679940"/>
                  </a:gs>
                  <a:gs pos="50000">
                    <a:srgbClr val="99CC67"/>
                  </a:gs>
                  <a:gs pos="100000">
                    <a:srgbClr val="679940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799966" y="3336832"/>
                <a:ext cx="2095500" cy="955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solidFill>
                      <a:schemeClr val="bg1"/>
                    </a:solidFill>
                  </a:rPr>
                  <a:t>Determine Optimal Solvent Parameters (</a:t>
                </a:r>
                <a:r>
                  <a:rPr lang="en-GB" sz="2400" dirty="0" err="1">
                    <a:solidFill>
                      <a:schemeClr val="bg1"/>
                    </a:solidFill>
                  </a:rPr>
                  <a:t>HSPiP</a:t>
                </a:r>
                <a:r>
                  <a:rPr lang="en-GB" sz="2400" dirty="0">
                    <a:solidFill>
                      <a:schemeClr val="bg1"/>
                    </a:solidFill>
                  </a:rPr>
                  <a:t>)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7030711" y="5071709"/>
              <a:ext cx="2095500" cy="864000"/>
              <a:chOff x="1799966" y="3369217"/>
              <a:chExt cx="2095500" cy="864000"/>
            </a:xfrm>
          </p:grpSpPr>
          <p:sp>
            <p:nvSpPr>
              <p:cNvPr id="24" name="Rectangle: Rounded Corners 23"/>
              <p:cNvSpPr/>
              <p:nvPr/>
            </p:nvSpPr>
            <p:spPr>
              <a:xfrm>
                <a:off x="1839716" y="3369217"/>
                <a:ext cx="2016000" cy="864000"/>
              </a:xfrm>
              <a:prstGeom prst="roundRect">
                <a:avLst/>
              </a:prstGeom>
              <a:gradFill>
                <a:gsLst>
                  <a:gs pos="0">
                    <a:srgbClr val="679940"/>
                  </a:gs>
                  <a:gs pos="50000">
                    <a:srgbClr val="99CC67"/>
                  </a:gs>
                  <a:gs pos="100000">
                    <a:srgbClr val="679940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799966" y="3478051"/>
                <a:ext cx="2095500" cy="661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solidFill>
                      <a:schemeClr val="bg1"/>
                    </a:solidFill>
                  </a:rPr>
                  <a:t>Predict Additional Green Solvents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3980268" y="1993075"/>
              <a:ext cx="2095500" cy="864000"/>
              <a:chOff x="1799966" y="3369217"/>
              <a:chExt cx="2095500" cy="864000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1839716" y="3369217"/>
                <a:ext cx="2016000" cy="864000"/>
              </a:xfrm>
              <a:prstGeom prst="roundRect">
                <a:avLst/>
              </a:prstGeom>
              <a:gradFill>
                <a:gsLst>
                  <a:gs pos="0">
                    <a:srgbClr val="679940"/>
                  </a:gs>
                  <a:gs pos="50000">
                    <a:srgbClr val="99CC67"/>
                  </a:gs>
                  <a:gs pos="100000">
                    <a:srgbClr val="679940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799966" y="3477356"/>
                <a:ext cx="2095500" cy="661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solidFill>
                      <a:schemeClr val="bg1"/>
                    </a:solidFill>
                  </a:rPr>
                  <a:t>Experimental Data Set (Swelling)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988268" y="3010511"/>
              <a:ext cx="2095500" cy="864000"/>
              <a:chOff x="1782966" y="3369217"/>
              <a:chExt cx="2095500" cy="864000"/>
            </a:xfrm>
          </p:grpSpPr>
          <p:sp>
            <p:nvSpPr>
              <p:cNvPr id="33" name="Rectangle: Rounded Corners 32"/>
              <p:cNvSpPr/>
              <p:nvPr/>
            </p:nvSpPr>
            <p:spPr>
              <a:xfrm>
                <a:off x="1839716" y="3369217"/>
                <a:ext cx="2016000" cy="864000"/>
              </a:xfrm>
              <a:prstGeom prst="roundRect">
                <a:avLst/>
              </a:prstGeom>
              <a:gradFill>
                <a:gsLst>
                  <a:gs pos="0">
                    <a:srgbClr val="679940"/>
                  </a:gs>
                  <a:gs pos="50000">
                    <a:srgbClr val="99CC67"/>
                  </a:gs>
                  <a:gs pos="100000">
                    <a:srgbClr val="679940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782966" y="3477396"/>
                <a:ext cx="2095500" cy="661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solidFill>
                      <a:schemeClr val="bg1"/>
                    </a:solidFill>
                  </a:rPr>
                  <a:t>Rank Solvents Accordingly</a:t>
                </a:r>
              </a:p>
            </p:txBody>
          </p:sp>
        </p:grpSp>
        <p:sp>
          <p:nvSpPr>
            <p:cNvPr id="40" name="Arrow: Down 39"/>
            <p:cNvSpPr/>
            <p:nvPr/>
          </p:nvSpPr>
          <p:spPr>
            <a:xfrm>
              <a:off x="5738559" y="2561065"/>
              <a:ext cx="625082" cy="59697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>
                <a:lumMod val="40000"/>
                <a:lumOff val="6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Arrow: Down 40"/>
            <p:cNvSpPr/>
            <p:nvPr/>
          </p:nvSpPr>
          <p:spPr>
            <a:xfrm>
              <a:off x="6742220" y="3564815"/>
              <a:ext cx="625082" cy="59697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>
                <a:lumMod val="40000"/>
                <a:lumOff val="6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Arrow: Down 41"/>
            <p:cNvSpPr/>
            <p:nvPr/>
          </p:nvSpPr>
          <p:spPr>
            <a:xfrm>
              <a:off x="7765920" y="4613285"/>
              <a:ext cx="625082" cy="59697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>
                <a:lumMod val="40000"/>
                <a:lumOff val="6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03942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7" y="69246"/>
            <a:ext cx="1980000" cy="851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343" y="23803"/>
            <a:ext cx="2163600" cy="9979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65327" y="202559"/>
            <a:ext cx="1706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/>
              <a:t>Contents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07F9BA-B8C6-4C12-B97F-FCF8DA358296}" type="slidenum">
              <a:rPr lang="en-GB" smtClean="0"/>
              <a:t>2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537882" y="995114"/>
            <a:ext cx="11161059" cy="26650"/>
          </a:xfrm>
          <a:prstGeom prst="line">
            <a:avLst/>
          </a:prstGeom>
          <a:ln w="31750">
            <a:solidFill>
              <a:srgbClr val="6799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7882" y="1205886"/>
            <a:ext cx="11161059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</a:pPr>
            <a:r>
              <a:rPr lang="en-GB" sz="2000" b="1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	What is Solid-Phase Organic Synthesis (SPOS)?</a:t>
            </a:r>
          </a:p>
          <a:p>
            <a:pPr lvl="1">
              <a:lnSpc>
                <a:spcPct val="120000"/>
              </a:lnSpc>
            </a:pPr>
            <a:r>
              <a:rPr lang="en-GB" sz="2000" b="1" baseline="30000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	</a:t>
            </a:r>
          </a:p>
          <a:p>
            <a:pPr lvl="1">
              <a:lnSpc>
                <a:spcPct val="120000"/>
              </a:lnSpc>
            </a:pPr>
            <a:r>
              <a:rPr lang="en-GB" sz="2000" b="1" baseline="30000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		</a:t>
            </a:r>
            <a:r>
              <a:rPr lang="en-GB" sz="2000" b="1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- Why are solvents a problem?</a:t>
            </a:r>
            <a:endParaRPr lang="en-GB" sz="2000" b="1" baseline="30000" dirty="0">
              <a:solidFill>
                <a:srgbClr val="000000"/>
              </a:solidFill>
              <a:latin typeface="Helvetica" pitchFamily="34"/>
              <a:ea typeface="ＭＳ Ｐゴシック"/>
              <a:cs typeface="Helvetica" pitchFamily="34"/>
            </a:endParaRPr>
          </a:p>
          <a:p>
            <a:pPr lvl="1">
              <a:lnSpc>
                <a:spcPct val="120000"/>
              </a:lnSpc>
            </a:pPr>
            <a:r>
              <a:rPr lang="en-GB" sz="2000" b="1" baseline="30000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		</a:t>
            </a:r>
            <a:r>
              <a:rPr lang="en-GB" sz="2000" b="1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- Solvent considerations in SPOS</a:t>
            </a:r>
          </a:p>
          <a:p>
            <a:pPr lvl="1">
              <a:lnSpc>
                <a:spcPct val="120000"/>
              </a:lnSpc>
            </a:pPr>
            <a:endParaRPr lang="en-GB" sz="2000" b="1" baseline="30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GB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	Swelling common SPOS resins in green solvents</a:t>
            </a:r>
          </a:p>
          <a:p>
            <a:pPr lvl="1">
              <a:lnSpc>
                <a:spcPct val="120000"/>
              </a:lnSpc>
            </a:pPr>
            <a:endParaRPr lang="en-GB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GB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	Application of this work in greener SPOS</a:t>
            </a:r>
          </a:p>
          <a:p>
            <a:pPr lvl="1">
              <a:lnSpc>
                <a:spcPct val="120000"/>
              </a:lnSpc>
            </a:pPr>
            <a:r>
              <a:rPr lang="en-GB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		- Solid-Phase Peptide Synthesis (SPPS)</a:t>
            </a:r>
          </a:p>
          <a:p>
            <a:pPr lvl="1">
              <a:lnSpc>
                <a:spcPct val="120000"/>
              </a:lnSpc>
            </a:pPr>
            <a:r>
              <a:rPr lang="en-GB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		- Solid supported UGI reaction</a:t>
            </a:r>
          </a:p>
          <a:p>
            <a:pPr lvl="1">
              <a:lnSpc>
                <a:spcPct val="120000"/>
              </a:lnSpc>
            </a:pPr>
            <a:endParaRPr lang="en-GB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GB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	Modelling of the solid support using </a:t>
            </a:r>
            <a:r>
              <a:rPr lang="en-GB" sz="2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HSPiP</a:t>
            </a:r>
            <a:endParaRPr lang="en-GB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lnSpc>
                <a:spcPct val="120000"/>
              </a:lnSpc>
            </a:pPr>
            <a:endParaRPr lang="en-GB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GB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	Conclusions</a:t>
            </a:r>
          </a:p>
          <a:p>
            <a:pPr lvl="1"/>
            <a:endParaRPr lang="en-GB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119" y="3028757"/>
            <a:ext cx="3321818" cy="146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941" y="1208696"/>
            <a:ext cx="2304000" cy="17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941" y="4585228"/>
            <a:ext cx="2304000" cy="17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898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7" y="69246"/>
            <a:ext cx="1980000" cy="851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343" y="23803"/>
            <a:ext cx="2163600" cy="9979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47850" y="202559"/>
            <a:ext cx="4941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/>
              <a:t>Solvent Ranking - Merrifield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07F9BA-B8C6-4C12-B97F-FCF8DA358296}" type="slidenum">
              <a:rPr lang="en-GB" smtClean="0"/>
              <a:t>20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537882" y="995114"/>
            <a:ext cx="11161059" cy="26650"/>
          </a:xfrm>
          <a:prstGeom prst="line">
            <a:avLst/>
          </a:prstGeom>
          <a:ln w="31750">
            <a:solidFill>
              <a:srgbClr val="6799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37882" y="1205886"/>
            <a:ext cx="111610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Solvents were ranked according to how well they were able to swell the particular resin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Swelling grouping was determined by dividing the swelling range (</a:t>
            </a:r>
            <a:r>
              <a:rPr lang="en-GB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S</a:t>
            </a:r>
            <a:r>
              <a:rPr lang="en-GB" sz="2000" i="1" baseline="-25000" dirty="0" err="1">
                <a:latin typeface="Helvetica" panose="020B0604020202020204" pitchFamily="34" charset="0"/>
                <a:cs typeface="Helvetica" panose="020B0604020202020204" pitchFamily="34" charset="0"/>
              </a:rPr>
              <a:t>max</a:t>
            </a:r>
            <a:r>
              <a:rPr lang="en-GB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-S</a:t>
            </a:r>
            <a:r>
              <a:rPr lang="en-GB" sz="2000" i="1" baseline="-25000" dirty="0" err="1">
                <a:latin typeface="Helvetica" panose="020B0604020202020204" pitchFamily="34" charset="0"/>
                <a:cs typeface="Helvetica" panose="020B0604020202020204" pitchFamily="34" charset="0"/>
              </a:rPr>
              <a:t>min</a:t>
            </a: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) by the number of ranks (</a:t>
            </a:r>
            <a:r>
              <a:rPr lang="en-GB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n</a:t>
            </a: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 = 5)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" t="972" r="2172" b="1704"/>
          <a:stretch/>
        </p:blipFill>
        <p:spPr>
          <a:xfrm>
            <a:off x="6779644" y="2324815"/>
            <a:ext cx="4668974" cy="4032000"/>
          </a:xfrm>
          <a:prstGeom prst="rect">
            <a:avLst/>
          </a:prstGeom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111213"/>
              </p:ext>
            </p:extLst>
          </p:nvPr>
        </p:nvGraphicFramePr>
        <p:xfrm>
          <a:off x="5457179" y="2713191"/>
          <a:ext cx="6241762" cy="24993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740034">
                  <a:extLst>
                    <a:ext uri="{9D8B030D-6E8A-4147-A177-3AD203B41FA5}">
                      <a16:colId xmlns:a16="http://schemas.microsoft.com/office/drawing/2014/main" val="1565880960"/>
                    </a:ext>
                  </a:extLst>
                </a:gridCol>
                <a:gridCol w="3798419">
                  <a:extLst>
                    <a:ext uri="{9D8B030D-6E8A-4147-A177-3AD203B41FA5}">
                      <a16:colId xmlns:a16="http://schemas.microsoft.com/office/drawing/2014/main" val="1713104679"/>
                    </a:ext>
                  </a:extLst>
                </a:gridCol>
                <a:gridCol w="703309">
                  <a:extLst>
                    <a:ext uri="{9D8B030D-6E8A-4147-A177-3AD203B41FA5}">
                      <a16:colId xmlns:a16="http://schemas.microsoft.com/office/drawing/2014/main" val="1488511888"/>
                    </a:ext>
                  </a:extLst>
                </a:gridCol>
              </a:tblGrid>
              <a:tr h="2448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Swelling</a:t>
                      </a:r>
                      <a:r>
                        <a:rPr lang="en-GB" sz="1600" baseline="0" dirty="0"/>
                        <a:t> Groups</a:t>
                      </a:r>
                      <a:r>
                        <a:rPr lang="en-GB" sz="1600" dirty="0"/>
                        <a:t> (mL g</a:t>
                      </a:r>
                      <a:r>
                        <a:rPr lang="en-GB" sz="1600" baseline="30000" dirty="0"/>
                        <a:t>-1</a:t>
                      </a:r>
                      <a:r>
                        <a:rPr lang="en-GB" sz="1600" baseline="0" dirty="0"/>
                        <a:t>)</a:t>
                      </a:r>
                      <a:endParaRPr lang="en-GB" sz="1600" b="1" baseline="30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Solvent</a:t>
                      </a:r>
                      <a:endParaRPr lang="en-GB" sz="16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Rank</a:t>
                      </a:r>
                      <a:endParaRPr lang="en-GB" sz="16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6965728"/>
                  </a:ext>
                </a:extLst>
              </a:tr>
              <a:tr h="2448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5.40 – 6.30</a:t>
                      </a:r>
                      <a:endParaRPr lang="en-GB" sz="16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2-MeTHF, NMP, DCM, CP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1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805694"/>
                  </a:ext>
                </a:extLst>
              </a:tr>
              <a:tr h="2448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4.50 – 5.40</a:t>
                      </a:r>
                      <a:endParaRPr lang="en-GB" sz="16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DMF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2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641715"/>
                  </a:ext>
                </a:extLst>
              </a:tr>
              <a:tr h="2448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3.60 – 4.50</a:t>
                      </a:r>
                      <a:endParaRPr lang="en-GB" sz="16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3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357285"/>
                  </a:ext>
                </a:extLst>
              </a:tr>
              <a:tr h="2448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2.70 – 3.60</a:t>
                      </a:r>
                      <a:endParaRPr lang="en-GB" sz="16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EtOAc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4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599709"/>
                  </a:ext>
                </a:extLst>
              </a:tr>
              <a:tr h="2448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1.80 – 2.70</a:t>
                      </a:r>
                      <a:endParaRPr lang="en-GB" sz="16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Cyrene,</a:t>
                      </a:r>
                      <a:r>
                        <a:rPr lang="en-GB" sz="1600" baseline="0"/>
                        <a:t> EC, PC, p-Cymene, D-limonene, Acetone, MeOH, EtOH, IPA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5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005296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716201"/>
              </p:ext>
            </p:extLst>
          </p:nvPr>
        </p:nvGraphicFramePr>
        <p:xfrm>
          <a:off x="4325648" y="4862745"/>
          <a:ext cx="4466337" cy="1676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76667">
                  <a:extLst>
                    <a:ext uri="{9D8B030D-6E8A-4147-A177-3AD203B41FA5}">
                      <a16:colId xmlns:a16="http://schemas.microsoft.com/office/drawing/2014/main" val="1565880960"/>
                    </a:ext>
                  </a:extLst>
                </a:gridCol>
                <a:gridCol w="921019">
                  <a:extLst>
                    <a:ext uri="{9D8B030D-6E8A-4147-A177-3AD203B41FA5}">
                      <a16:colId xmlns:a16="http://schemas.microsoft.com/office/drawing/2014/main" val="1713104679"/>
                    </a:ext>
                  </a:extLst>
                </a:gridCol>
                <a:gridCol w="802346">
                  <a:extLst>
                    <a:ext uri="{9D8B030D-6E8A-4147-A177-3AD203B41FA5}">
                      <a16:colId xmlns:a16="http://schemas.microsoft.com/office/drawing/2014/main" val="750773082"/>
                    </a:ext>
                  </a:extLst>
                </a:gridCol>
                <a:gridCol w="766305">
                  <a:extLst>
                    <a:ext uri="{9D8B030D-6E8A-4147-A177-3AD203B41FA5}">
                      <a16:colId xmlns:a16="http://schemas.microsoft.com/office/drawing/2014/main" val="14885118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Solvent</a:t>
                      </a:r>
                      <a:endParaRPr lang="en-GB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/>
                        <a:t>δ</a:t>
                      </a:r>
                      <a:r>
                        <a:rPr lang="en-GB" sz="1600" dirty="0"/>
                        <a:t>D</a:t>
                      </a:r>
                      <a:endParaRPr lang="en-GB" sz="1600" b="1" i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/>
                        <a:t>δ</a:t>
                      </a:r>
                      <a:r>
                        <a:rPr lang="en-GB" sz="1600" dirty="0"/>
                        <a:t>P</a:t>
                      </a:r>
                      <a:endParaRPr lang="en-GB" sz="1600" b="1" i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/>
                        <a:t>δ</a:t>
                      </a:r>
                      <a:r>
                        <a:rPr lang="en-GB" sz="1600" dirty="0"/>
                        <a:t>H</a:t>
                      </a:r>
                      <a:endParaRPr lang="en-GB" sz="1600" b="1" i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26103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CH</a:t>
                      </a:r>
                      <a:r>
                        <a:rPr lang="en-GB" sz="1600" baseline="-25000" dirty="0"/>
                        <a:t>2</a:t>
                      </a:r>
                      <a:r>
                        <a:rPr lang="en-GB" sz="1600" dirty="0"/>
                        <a:t>Cl</a:t>
                      </a:r>
                      <a:r>
                        <a:rPr lang="en-GB" sz="1600" baseline="-25000" dirty="0"/>
                        <a:t>2</a:t>
                      </a:r>
                      <a:endParaRPr lang="en-GB" sz="1600" b="0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17.00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7.30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7.10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8839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2-MeTHF</a:t>
                      </a:r>
                      <a:endParaRPr lang="en-GB" sz="16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16.90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5.00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4.30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17269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Predicted</a:t>
                      </a:r>
                      <a:endParaRPr lang="en-GB" sz="16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4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17.47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4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8.27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4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4.77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482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Polystyrene</a:t>
                      </a:r>
                      <a:endParaRPr lang="en-GB" sz="16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18.50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4.50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2.90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7580006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537882" y="2632053"/>
            <a:ext cx="491929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Solvents were sorted into groups based on the degree of swelling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A ranked was then assigned to each group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Data input into </a:t>
            </a:r>
            <a:r>
              <a:rPr lang="en-GB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HSPiP</a:t>
            </a:r>
            <a:endParaRPr lang="en-GB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59073" y="3337395"/>
            <a:ext cx="4339868" cy="1823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1017046" y="3316937"/>
            <a:ext cx="652399" cy="1843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86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7" y="69246"/>
            <a:ext cx="1980000" cy="851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343" y="23803"/>
            <a:ext cx="2163600" cy="9979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83550" y="202559"/>
            <a:ext cx="6669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/>
              <a:t>Predicted Optimal Solvent Parameters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07F9BA-B8C6-4C12-B97F-FCF8DA358296}" type="slidenum">
              <a:rPr lang="en-GB" smtClean="0"/>
              <a:t>21</a:t>
            </a:fld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537882" y="995114"/>
            <a:ext cx="11161059" cy="26650"/>
          </a:xfrm>
          <a:prstGeom prst="line">
            <a:avLst/>
          </a:prstGeom>
          <a:ln w="31750">
            <a:solidFill>
              <a:srgbClr val="6799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278967"/>
              </p:ext>
            </p:extLst>
          </p:nvPr>
        </p:nvGraphicFramePr>
        <p:xfrm>
          <a:off x="537881" y="2369341"/>
          <a:ext cx="6674080" cy="3352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097568">
                  <a:extLst>
                    <a:ext uri="{9D8B030D-6E8A-4147-A177-3AD203B41FA5}">
                      <a16:colId xmlns:a16="http://schemas.microsoft.com/office/drawing/2014/main" val="1565880960"/>
                    </a:ext>
                  </a:extLst>
                </a:gridCol>
                <a:gridCol w="1144128">
                  <a:extLst>
                    <a:ext uri="{9D8B030D-6E8A-4147-A177-3AD203B41FA5}">
                      <a16:colId xmlns:a16="http://schemas.microsoft.com/office/drawing/2014/main" val="1713104679"/>
                    </a:ext>
                  </a:extLst>
                </a:gridCol>
                <a:gridCol w="1144128">
                  <a:extLst>
                    <a:ext uri="{9D8B030D-6E8A-4147-A177-3AD203B41FA5}">
                      <a16:colId xmlns:a16="http://schemas.microsoft.com/office/drawing/2014/main" val="641284731"/>
                    </a:ext>
                  </a:extLst>
                </a:gridCol>
                <a:gridCol w="1144128">
                  <a:extLst>
                    <a:ext uri="{9D8B030D-6E8A-4147-A177-3AD203B41FA5}">
                      <a16:colId xmlns:a16="http://schemas.microsoft.com/office/drawing/2014/main" val="785640577"/>
                    </a:ext>
                  </a:extLst>
                </a:gridCol>
                <a:gridCol w="1144128">
                  <a:extLst>
                    <a:ext uri="{9D8B030D-6E8A-4147-A177-3AD203B41FA5}">
                      <a16:colId xmlns:a16="http://schemas.microsoft.com/office/drawing/2014/main" val="1488511888"/>
                    </a:ext>
                  </a:extLst>
                </a:gridCol>
              </a:tblGrid>
              <a:tr h="2448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Resin</a:t>
                      </a:r>
                      <a:endParaRPr lang="en-GB" sz="1600" b="1" baseline="30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/>
                        <a:t>δ</a:t>
                      </a:r>
                      <a:r>
                        <a:rPr lang="en-GB" sz="1600" dirty="0"/>
                        <a:t>D</a:t>
                      </a:r>
                      <a:endParaRPr lang="en-GB" sz="1600" b="1" i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/>
                        <a:t>δ</a:t>
                      </a:r>
                      <a:r>
                        <a:rPr lang="en-GB" sz="1600" dirty="0"/>
                        <a:t>P</a:t>
                      </a:r>
                      <a:endParaRPr lang="en-GB" sz="1600" b="1" i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/>
                        <a:t>δ</a:t>
                      </a:r>
                      <a:r>
                        <a:rPr lang="en-GB" sz="1600" dirty="0"/>
                        <a:t>H</a:t>
                      </a:r>
                      <a:endParaRPr lang="en-GB" sz="1600" b="1" i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R</a:t>
                      </a:r>
                      <a:endParaRPr lang="en-GB" sz="1600" b="1" i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6965728"/>
                  </a:ext>
                </a:extLst>
              </a:tr>
              <a:tr h="2448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Merrifield</a:t>
                      </a:r>
                      <a:endParaRPr lang="en-GB" sz="16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17.47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8.27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4.77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4.9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805694"/>
                  </a:ext>
                </a:extLst>
              </a:tr>
              <a:tr h="2448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/>
                        <a:t>ParaMax</a:t>
                      </a:r>
                      <a:endParaRPr lang="en-GB" sz="16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17.68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7.87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7.72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4.0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641715"/>
                  </a:ext>
                </a:extLst>
              </a:tr>
              <a:tr h="2448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/>
                        <a:t>JandaJel</a:t>
                      </a:r>
                      <a:endParaRPr lang="en-GB" sz="16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17.30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9.16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4.09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3.4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357285"/>
                  </a:ext>
                </a:extLst>
              </a:tr>
              <a:tr h="2448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/>
                        <a:t>TentaGel</a:t>
                      </a:r>
                      <a:r>
                        <a:rPr lang="en-GB" sz="1600" dirty="0"/>
                        <a:t> S RAM </a:t>
                      </a:r>
                      <a:r>
                        <a:rPr lang="en-GB" sz="1600" dirty="0" err="1"/>
                        <a:t>Fmoc</a:t>
                      </a:r>
                      <a:r>
                        <a:rPr lang="en-GB" sz="1600" dirty="0"/>
                        <a:t> </a:t>
                      </a:r>
                      <a:endParaRPr lang="en-GB" sz="16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17.72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10.82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6.41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1.7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599709"/>
                  </a:ext>
                </a:extLst>
              </a:tr>
              <a:tr h="2448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/>
                        <a:t>ArgoGel</a:t>
                      </a:r>
                      <a:endParaRPr lang="en-GB" sz="16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17.68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10.93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6.40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1.7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005296"/>
                  </a:ext>
                </a:extLst>
              </a:tr>
              <a:tr h="2448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/>
                        <a:t>HypoGel</a:t>
                      </a:r>
                      <a:r>
                        <a:rPr lang="en-GB" sz="1600" dirty="0"/>
                        <a:t> 200</a:t>
                      </a:r>
                      <a:endParaRPr lang="en-GB" sz="16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17.57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12.02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8.68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3.9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490457"/>
                  </a:ext>
                </a:extLst>
              </a:tr>
              <a:tr h="2448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/>
                        <a:t>NovalGel</a:t>
                      </a:r>
                      <a:endParaRPr lang="en-GB" sz="16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17.21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10.87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10.22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3.0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849803"/>
                  </a:ext>
                </a:extLst>
              </a:tr>
              <a:tr h="2448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/>
                        <a:t>ChemMatrix</a:t>
                      </a:r>
                      <a:endParaRPr lang="en-GB" sz="16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18.60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9.82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6.98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1.0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114515"/>
                  </a:ext>
                </a:extLst>
              </a:tr>
              <a:tr h="2448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/>
                        <a:t>SperiTide</a:t>
                      </a:r>
                      <a:endParaRPr lang="en-GB" sz="16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17.14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11.33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9.35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3.0</a:t>
                      </a:r>
                      <a:endParaRPr lang="en-GB" sz="1600" b="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63026"/>
                  </a:ext>
                </a:extLst>
              </a:tr>
            </a:tbl>
          </a:graphicData>
        </a:graphic>
      </p:graphicFrame>
      <p:sp>
        <p:nvSpPr>
          <p:cNvPr id="9" name="Arrow: Down 8"/>
          <p:cNvSpPr/>
          <p:nvPr/>
        </p:nvSpPr>
        <p:spPr>
          <a:xfrm rot="16200000">
            <a:off x="7026505" y="3670611"/>
            <a:ext cx="892830" cy="75025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37882" y="6415139"/>
            <a:ext cx="8781138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[9]</a:t>
            </a:r>
            <a:r>
              <a: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Helvetica" pitchFamily="34"/>
                <a:ea typeface="ＭＳ Ｐゴシック"/>
                <a:cs typeface="Helvetica" pitchFamily="34"/>
              </a:rPr>
              <a:t>. C. M. Alder</a:t>
            </a:r>
            <a:r>
              <a:rPr lang="en-GB" sz="1400" b="0" i="0" u="none" strike="noStrike" kern="1200" cap="none" spc="0" dirty="0">
                <a:solidFill>
                  <a:srgbClr val="000000"/>
                </a:solidFill>
                <a:uFillTx/>
                <a:latin typeface="Helvetica" pitchFamily="34"/>
                <a:ea typeface="ＭＳ Ｐゴシック"/>
                <a:cs typeface="Helvetica" pitchFamily="34"/>
              </a:rPr>
              <a:t> </a:t>
            </a:r>
            <a:r>
              <a:rPr lang="en-GB" sz="1400" b="0" i="1" u="none" strike="noStrike" kern="1200" cap="none" spc="0" dirty="0">
                <a:solidFill>
                  <a:srgbClr val="000000"/>
                </a:solidFill>
                <a:uFillTx/>
                <a:latin typeface="Helvetica" pitchFamily="34"/>
                <a:ea typeface="ＭＳ Ｐゴシック"/>
                <a:cs typeface="Helvetica" pitchFamily="34"/>
              </a:rPr>
              <a:t>et al.</a:t>
            </a:r>
            <a:r>
              <a:rPr lang="en-GB" sz="1400" b="0" i="0" u="none" strike="noStrike" kern="1200" cap="none" spc="0" dirty="0">
                <a:solidFill>
                  <a:srgbClr val="000000"/>
                </a:solidFill>
                <a:uFillTx/>
                <a:latin typeface="Helvetica" pitchFamily="34"/>
                <a:ea typeface="ＭＳ Ｐゴシック"/>
                <a:cs typeface="Helvetica" pitchFamily="34"/>
              </a:rPr>
              <a:t>, </a:t>
            </a:r>
            <a:r>
              <a:rPr lang="en-GB" sz="1400" b="0" i="1" u="none" strike="noStrike" kern="1200" cap="none" spc="0" dirty="0">
                <a:solidFill>
                  <a:srgbClr val="000000"/>
                </a:solidFill>
                <a:uFillTx/>
                <a:latin typeface="Helvetica" pitchFamily="34"/>
                <a:ea typeface="ＭＳ Ｐゴシック"/>
                <a:cs typeface="Helvetica" pitchFamily="34"/>
              </a:rPr>
              <a:t>Green Chem.</a:t>
            </a:r>
            <a:r>
              <a:rPr lang="en-GB" sz="1400" b="0" i="0" u="none" strike="noStrike" kern="1200" cap="none" spc="0" dirty="0">
                <a:solidFill>
                  <a:srgbClr val="000000"/>
                </a:solidFill>
                <a:uFillTx/>
                <a:latin typeface="Helvetica" pitchFamily="34"/>
                <a:ea typeface="ＭＳ Ｐゴシック"/>
                <a:cs typeface="Helvetica" pitchFamily="34"/>
              </a:rPr>
              <a:t>, </a:t>
            </a:r>
            <a:r>
              <a:rPr lang="en-GB" sz="1400" b="1" i="0" u="none" strike="noStrike" kern="1200" cap="none" spc="0" dirty="0">
                <a:solidFill>
                  <a:srgbClr val="000000"/>
                </a:solidFill>
                <a:uFillTx/>
                <a:latin typeface="Helvetica" pitchFamily="34"/>
                <a:ea typeface="ＭＳ Ｐゴシック"/>
                <a:cs typeface="Helvetica" pitchFamily="34"/>
              </a:rPr>
              <a:t>2016</a:t>
            </a:r>
            <a:r>
              <a:rPr lang="en-GB" sz="1400" b="0" i="0" u="none" strike="noStrike" kern="1200" cap="none" spc="0" dirty="0">
                <a:solidFill>
                  <a:srgbClr val="000000"/>
                </a:solidFill>
                <a:uFillTx/>
                <a:latin typeface="Helvetica" pitchFamily="34"/>
                <a:ea typeface="ＭＳ Ｐゴシック"/>
                <a:cs typeface="Helvetica" pitchFamily="34"/>
              </a:rPr>
              <a:t>, 18, 3879-3890.</a:t>
            </a:r>
            <a:endParaRPr lang="en-GB" sz="1400" b="0" i="0" u="none" strike="noStrike" kern="1200" cap="none" spc="0" baseline="0" dirty="0">
              <a:solidFill>
                <a:srgbClr val="000000"/>
              </a:solidFill>
              <a:uFillTx/>
              <a:latin typeface="Helvetica" pitchFamily="34"/>
              <a:ea typeface="ＭＳ Ｐゴシック"/>
              <a:cs typeface="Helvetica" pitchFamily="34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548688"/>
              </p:ext>
            </p:extLst>
          </p:nvPr>
        </p:nvGraphicFramePr>
        <p:xfrm>
          <a:off x="7904163" y="2636838"/>
          <a:ext cx="3457575" cy="254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3" name="CS ChemDraw Drawing" r:id="rId5" imgW="2305080" imgH="1695240" progId="ChemDraw.Document.6.0">
                  <p:embed/>
                </p:oleObj>
              </mc:Choice>
              <mc:Fallback>
                <p:oleObj name="CS ChemDraw Drawing" r:id="rId5" imgW="2305080" imgH="16952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04163" y="2636838"/>
                        <a:ext cx="3457575" cy="2543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537882" y="1187721"/>
            <a:ext cx="111610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Optimised solvent parameters for each resin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These can in turn be used to predict additional green solvents for resin swelling</a:t>
            </a:r>
            <a:r>
              <a:rPr lang="en-GB" sz="20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[9]</a:t>
            </a: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GB" sz="2000" baseline="30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50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5"/>
          <a:stretch/>
        </p:blipFill>
        <p:spPr>
          <a:xfrm>
            <a:off x="1108777" y="1891957"/>
            <a:ext cx="6789944" cy="49066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7" y="69246"/>
            <a:ext cx="1980000" cy="851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343" y="23803"/>
            <a:ext cx="2163600" cy="9979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25103" y="202559"/>
            <a:ext cx="6386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/>
              <a:t>Swelling in Predicted Green Solvents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07F9BA-B8C6-4C12-B97F-FCF8DA358296}" type="slidenum">
              <a:rPr lang="en-GB" smtClean="0"/>
              <a:t>22</a:t>
            </a:fld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537882" y="995114"/>
            <a:ext cx="11161059" cy="26650"/>
          </a:xfrm>
          <a:prstGeom prst="line">
            <a:avLst/>
          </a:prstGeom>
          <a:ln w="31750">
            <a:solidFill>
              <a:srgbClr val="6799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708670"/>
              </p:ext>
            </p:extLst>
          </p:nvPr>
        </p:nvGraphicFramePr>
        <p:xfrm>
          <a:off x="7898721" y="2389361"/>
          <a:ext cx="1697501" cy="932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5" name="CS ChemDraw Drawing" r:id="rId6" imgW="1131667" imgH="621415" progId="ChemDraw.Document.6.0">
                  <p:embed/>
                </p:oleObj>
              </mc:Choice>
              <mc:Fallback>
                <p:oleObj name="CS ChemDraw Drawing" r:id="rId6" imgW="1131667" imgH="62141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98721" y="2389361"/>
                        <a:ext cx="1697501" cy="932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537882" y="1205886"/>
            <a:ext cx="11161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Generally swelling falls the further a solvent lies in HSP space from the optimal solvent parameters   </a:t>
            </a:r>
            <a:endParaRPr lang="en-GB" sz="2000" baseline="30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621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7" y="69246"/>
            <a:ext cx="1980000" cy="851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343" y="23803"/>
            <a:ext cx="2163600" cy="9979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98000" y="202559"/>
            <a:ext cx="2040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/>
              <a:t>Conclusion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07F9BA-B8C6-4C12-B97F-FCF8DA358296}" type="slidenum">
              <a:rPr lang="en-GB" smtClean="0"/>
              <a:t>23</a:t>
            </a:fld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537882" y="995114"/>
            <a:ext cx="11161059" cy="26650"/>
          </a:xfrm>
          <a:prstGeom prst="line">
            <a:avLst/>
          </a:prstGeom>
          <a:ln w="31750">
            <a:solidFill>
              <a:srgbClr val="6799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37882" y="1205886"/>
            <a:ext cx="11161059" cy="1059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</a:pPr>
            <a:r>
              <a:rPr lang="en-GB" b="1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	</a:t>
            </a:r>
          </a:p>
          <a:p>
            <a:pPr lvl="1">
              <a:lnSpc>
                <a:spcPct val="120000"/>
              </a:lnSpc>
            </a:pPr>
            <a:r>
              <a:rPr lang="en-GB" b="1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	 </a:t>
            </a:r>
          </a:p>
          <a:p>
            <a:pPr lvl="1">
              <a:lnSpc>
                <a:spcPct val="120000"/>
              </a:lnSpc>
            </a:pPr>
            <a:endParaRPr lang="en-GB" b="1" dirty="0">
              <a:solidFill>
                <a:srgbClr val="000000"/>
              </a:solidFill>
              <a:latin typeface="Helvetica" pitchFamily="34"/>
              <a:ea typeface="ＭＳ Ｐゴシック"/>
              <a:cs typeface="Helvetica" pitchFamily="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7882" y="1205886"/>
            <a:ext cx="1116105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The suitability of various green solvents for Solid-Phase Organic Synthesis (SPOS) has been investigated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Adequate swelling of common SPOS resins by a green solvents has been observed in the majority of cases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Experimental study of the solid-phase </a:t>
            </a:r>
            <a:r>
              <a:rPr lang="en-GB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Ugi</a:t>
            </a: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 reaction was found to be consistent with solvent suitability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HSPiP</a:t>
            </a: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 has been used successfully to predict optimal solvent parameters for each resin and suggest additional green solvents suitable for SPOS</a:t>
            </a:r>
          </a:p>
        </p:txBody>
      </p:sp>
    </p:spTree>
    <p:extLst>
      <p:ext uri="{BB962C8B-B14F-4D97-AF65-F5344CB8AC3E}">
        <p14:creationId xmlns:p14="http://schemas.microsoft.com/office/powerpoint/2010/main" val="856177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7" y="69246"/>
            <a:ext cx="1980000" cy="851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343" y="23803"/>
            <a:ext cx="2163600" cy="9979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51506" y="202559"/>
            <a:ext cx="3533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/>
              <a:t>Acknowledgements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07F9BA-B8C6-4C12-B97F-FCF8DA358296}" type="slidenum">
              <a:rPr lang="en-GB" smtClean="0"/>
              <a:t>24</a:t>
            </a:fld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537882" y="995114"/>
            <a:ext cx="11161059" cy="26650"/>
          </a:xfrm>
          <a:prstGeom prst="line">
            <a:avLst/>
          </a:prstGeom>
          <a:ln w="31750">
            <a:solidFill>
              <a:srgbClr val="6799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9488" y="1301930"/>
            <a:ext cx="2887672" cy="12109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2"/>
          <a:stretch/>
        </p:blipFill>
        <p:spPr>
          <a:xfrm>
            <a:off x="1544159" y="3613421"/>
            <a:ext cx="9148504" cy="2593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544159" y="1229544"/>
            <a:ext cx="451532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Professor Michael North</a:t>
            </a:r>
          </a:p>
          <a:p>
            <a:endParaRPr lang="en-GB" sz="2000" b="1" dirty="0">
              <a:solidFill>
                <a:srgbClr val="000000"/>
              </a:solidFill>
              <a:latin typeface="Helvetica" pitchFamily="34"/>
              <a:ea typeface="ＭＳ Ｐゴシック"/>
              <a:cs typeface="Helvetica" pitchFamily="34"/>
            </a:endParaRPr>
          </a:p>
          <a:p>
            <a:r>
              <a:rPr lang="en-GB" sz="2000" b="1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Dr Anne Routledge</a:t>
            </a:r>
          </a:p>
          <a:p>
            <a:endParaRPr lang="en-GB" sz="2000" b="1" dirty="0">
              <a:solidFill>
                <a:srgbClr val="000000"/>
              </a:solidFill>
              <a:latin typeface="Helvetica" pitchFamily="34"/>
              <a:ea typeface="ＭＳ Ｐゴシック"/>
              <a:cs typeface="Helvetica" pitchFamily="34"/>
            </a:endParaRPr>
          </a:p>
          <a:p>
            <a:r>
              <a:rPr lang="en-GB" sz="2000" b="1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Fanny </a:t>
            </a:r>
            <a:r>
              <a:rPr lang="en-GB" sz="2000" b="1" dirty="0" err="1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Peigneguy</a:t>
            </a:r>
            <a:endParaRPr lang="en-GB" sz="2000" b="1" dirty="0">
              <a:solidFill>
                <a:srgbClr val="000000"/>
              </a:solidFill>
              <a:latin typeface="Helvetica" pitchFamily="34"/>
              <a:ea typeface="ＭＳ Ｐゴシック"/>
              <a:cs typeface="Helvetica" pitchFamily="34"/>
            </a:endParaRPr>
          </a:p>
          <a:p>
            <a:endParaRPr lang="en-GB" sz="2000" b="1" dirty="0">
              <a:solidFill>
                <a:srgbClr val="000000"/>
              </a:solidFill>
              <a:latin typeface="Helvetica" pitchFamily="34"/>
              <a:ea typeface="ＭＳ Ｐゴシック"/>
              <a:cs typeface="Helvetica" pitchFamily="34"/>
            </a:endParaRPr>
          </a:p>
          <a:p>
            <a:r>
              <a:rPr lang="en-GB" sz="2000" b="1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Helen </a:t>
            </a:r>
            <a:r>
              <a:rPr lang="en-GB" sz="2000" b="1" dirty="0" err="1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Willway</a:t>
            </a:r>
            <a:endParaRPr lang="en-GB" sz="2000" b="1" dirty="0">
              <a:solidFill>
                <a:srgbClr val="000000"/>
              </a:solidFill>
              <a:latin typeface="Helvetica" pitchFamily="34"/>
              <a:ea typeface="ＭＳ Ｐゴシック"/>
              <a:cs typeface="Helvetica" pitchFamily="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7882" y="6415139"/>
            <a:ext cx="8781138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kern="0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EPSRC Studentship EP/M506680/1</a:t>
            </a:r>
            <a:endParaRPr lang="en-GB" sz="1400" b="0" i="0" u="none" strike="noStrike" kern="1200" cap="none" spc="0" baseline="0" dirty="0">
              <a:solidFill>
                <a:srgbClr val="000000"/>
              </a:solidFill>
              <a:uFillTx/>
              <a:latin typeface="Helvetica" pitchFamily="34"/>
              <a:ea typeface="ＭＳ Ｐゴシック"/>
              <a:cs typeface="Helvetica" pitchFamily="34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160" y="1303289"/>
            <a:ext cx="2622439" cy="12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89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901809"/>
              </p:ext>
            </p:extLst>
          </p:nvPr>
        </p:nvGraphicFramePr>
        <p:xfrm>
          <a:off x="1038944" y="3666770"/>
          <a:ext cx="4223783" cy="2689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6" name="CS ChemDraw Drawing" r:id="rId3" imgW="3520197" imgH="2241317" progId="ChemDraw.Document.6.0">
                  <p:embed/>
                </p:oleObj>
              </mc:Choice>
              <mc:Fallback>
                <p:oleObj name="CS ChemDraw Drawing" r:id="rId3" imgW="3520197" imgH="224131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8944" y="3666770"/>
                        <a:ext cx="4223783" cy="2689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7" y="69246"/>
            <a:ext cx="1980000" cy="851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343" y="23803"/>
            <a:ext cx="2163600" cy="9979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96905" y="202559"/>
            <a:ext cx="8043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/>
              <a:t>What is Solid-Phase Organic Synthesis (SPOS)?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07F9BA-B8C6-4C12-B97F-FCF8DA358296}" type="slidenum">
              <a:rPr lang="en-GB" smtClean="0"/>
              <a:t>3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537882" y="995114"/>
            <a:ext cx="11161059" cy="26650"/>
          </a:xfrm>
          <a:prstGeom prst="line">
            <a:avLst/>
          </a:prstGeom>
          <a:ln w="31750">
            <a:solidFill>
              <a:srgbClr val="6799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374490" y="24924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994862"/>
              </p:ext>
            </p:extLst>
          </p:nvPr>
        </p:nvGraphicFramePr>
        <p:xfrm>
          <a:off x="5653088" y="1522413"/>
          <a:ext cx="5648325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7" name="CS ChemDraw Drawing" r:id="rId7" imgW="2259553" imgH="188536" progId="ChemDraw.Document.6.0">
                  <p:embed/>
                </p:oleObj>
              </mc:Choice>
              <mc:Fallback>
                <p:oleObj name="CS ChemDraw Drawing" r:id="rId7" imgW="2259553" imgH="18853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53088" y="1522413"/>
                        <a:ext cx="5648325" cy="471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0648" y="1558101"/>
            <a:ext cx="4827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Traditional Solution-Phase Chemistry: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062857"/>
              </p:ext>
            </p:extLst>
          </p:nvPr>
        </p:nvGraphicFramePr>
        <p:xfrm>
          <a:off x="4752975" y="2492477"/>
          <a:ext cx="6548438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8" name="CS ChemDraw Drawing" r:id="rId9" imgW="2619250" imgH="271115" progId="ChemDraw.Document.6.0">
                  <p:embed/>
                </p:oleObj>
              </mc:Choice>
              <mc:Fallback>
                <p:oleObj name="CS ChemDraw Drawing" r:id="rId9" imgW="2619250" imgH="271115" progId="ChemDraw.Document.6.0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52975" y="2492477"/>
                        <a:ext cx="6548438" cy="681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40648" y="2653368"/>
            <a:ext cx="3062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Solid-Phase Chemistry: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654014"/>
              </p:ext>
            </p:extLst>
          </p:nvPr>
        </p:nvGraphicFramePr>
        <p:xfrm>
          <a:off x="9366250" y="3382963"/>
          <a:ext cx="1836738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9" name="CS ChemDraw Drawing" r:id="rId11" imgW="1226225" imgH="269230" progId="ChemDraw.Document.6.0">
                  <p:embed/>
                </p:oleObj>
              </mc:Choice>
              <mc:Fallback>
                <p:oleObj name="CS ChemDraw Drawing" r:id="rId11" imgW="1226225" imgH="2692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366250" y="3382963"/>
                        <a:ext cx="1836738" cy="404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rrow: Right 8"/>
          <p:cNvSpPr/>
          <p:nvPr/>
        </p:nvSpPr>
        <p:spPr>
          <a:xfrm>
            <a:off x="1885105" y="4815349"/>
            <a:ext cx="726673" cy="39820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/>
          <p:cNvSpPr/>
          <p:nvPr/>
        </p:nvSpPr>
        <p:spPr>
          <a:xfrm>
            <a:off x="3617468" y="4815349"/>
            <a:ext cx="726673" cy="39820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5763938" y="3970169"/>
            <a:ext cx="593500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Simple purification and work-up (Automated)</a:t>
            </a:r>
          </a:p>
          <a:p>
            <a:pPr marL="354013" lvl="1" indent="-285750">
              <a:buFont typeface="Arial" panose="020B0604020202020204" pitchFamily="34" charset="0"/>
              <a:buChar char="•"/>
            </a:pPr>
            <a:endParaRPr lang="en-GB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54013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No need for </a:t>
            </a:r>
            <a:r>
              <a:rPr lang="en-GB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recrystallisations</a:t>
            </a: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, distillations or column chromatography etc.</a:t>
            </a:r>
          </a:p>
          <a:p>
            <a:pPr marL="354013" lvl="1" indent="-285750">
              <a:buFont typeface="Arial" panose="020B0604020202020204" pitchFamily="34" charset="0"/>
              <a:buChar char="•"/>
            </a:pPr>
            <a:endParaRPr lang="en-GB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54013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Application in flow synthesis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baseline="30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14260" y="4094410"/>
            <a:ext cx="1268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Addition of reagents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83832" y="4094410"/>
            <a:ext cx="1268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Simple filtration</a:t>
            </a:r>
          </a:p>
        </p:txBody>
      </p:sp>
    </p:spTree>
    <p:extLst>
      <p:ext uri="{BB962C8B-B14F-4D97-AF65-F5344CB8AC3E}">
        <p14:creationId xmlns:p14="http://schemas.microsoft.com/office/powerpoint/2010/main" val="354105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  <p:bldP spid="15" grpId="0" animBg="1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7" y="69246"/>
            <a:ext cx="1980000" cy="851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343" y="23803"/>
            <a:ext cx="2163600" cy="9979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43780" y="202559"/>
            <a:ext cx="2549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/>
              <a:t>Greener SPOS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07F9BA-B8C6-4C12-B97F-FCF8DA358296}" type="slidenum">
              <a:rPr lang="en-GB" smtClean="0"/>
              <a:t>4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37882" y="1220634"/>
            <a:ext cx="1116105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Solvent use typically constitutes 80-90% of mass utilisation in a typical batch pharmaceutical/fine-chemical process</a:t>
            </a:r>
            <a:r>
              <a:rPr lang="en-GB" sz="20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[1]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baseline="30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On average 56% of the mass used to produce 1kg of an API comes from the solvent</a:t>
            </a:r>
            <a:r>
              <a:rPr lang="en-GB" sz="20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[2]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baseline="30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About 83% of all amide bond forming reactions are carried out in DCM or DMF</a:t>
            </a:r>
            <a:r>
              <a:rPr lang="en-GB" sz="2000" baseline="300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[3]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baseline="300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Solid-Phase Peptide Synthesis (SPPS) is often performed in a combination of undesirable solvents (DCM, NMP, DMA, DMF)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7881" y="6001084"/>
            <a:ext cx="9361059" cy="7386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[1]</a:t>
            </a:r>
            <a:r>
              <a: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Helvetica" pitchFamily="34"/>
                <a:ea typeface="ＭＳ Ｐゴシック"/>
                <a:cs typeface="Helvetica" pitchFamily="34"/>
              </a:rPr>
              <a:t>. D. J. C. Constable, C.</a:t>
            </a:r>
            <a:r>
              <a:rPr lang="en-GB" sz="1400" b="0" i="0" u="none" strike="noStrike" kern="1200" cap="none" spc="0" dirty="0">
                <a:solidFill>
                  <a:srgbClr val="000000"/>
                </a:solidFill>
                <a:uFillTx/>
                <a:latin typeface="Helvetica" pitchFamily="34"/>
                <a:ea typeface="ＭＳ Ｐゴシック"/>
                <a:cs typeface="Helvetica" pitchFamily="34"/>
              </a:rPr>
              <a:t> Jimenez-Gonzalez, R. K. Henderson, </a:t>
            </a:r>
            <a:r>
              <a:rPr lang="en-GB" sz="1400" b="0" i="1" u="none" strike="noStrike" kern="1200" cap="none" spc="0" dirty="0">
                <a:solidFill>
                  <a:srgbClr val="000000"/>
                </a:solidFill>
                <a:uFillTx/>
                <a:latin typeface="Helvetica" pitchFamily="34"/>
                <a:ea typeface="ＭＳ Ｐゴシック"/>
                <a:cs typeface="Helvetica" pitchFamily="34"/>
              </a:rPr>
              <a:t>Org. Process Res. Dev.</a:t>
            </a:r>
            <a:r>
              <a:rPr lang="en-GB" sz="1400" b="0" i="0" u="none" strike="noStrike" kern="1200" cap="none" spc="0" dirty="0">
                <a:solidFill>
                  <a:srgbClr val="000000"/>
                </a:solidFill>
                <a:uFillTx/>
                <a:latin typeface="Helvetica" pitchFamily="34"/>
                <a:ea typeface="ＭＳ Ｐゴシック"/>
                <a:cs typeface="Helvetica" pitchFamily="34"/>
              </a:rPr>
              <a:t>, </a:t>
            </a:r>
            <a:r>
              <a:rPr lang="en-GB" sz="1400" b="1" i="0" u="none" strike="noStrike" kern="1200" cap="none" spc="0" dirty="0">
                <a:solidFill>
                  <a:srgbClr val="000000"/>
                </a:solidFill>
                <a:uFillTx/>
                <a:latin typeface="Helvetica" pitchFamily="34"/>
                <a:ea typeface="ＭＳ Ｐゴシック"/>
                <a:cs typeface="Helvetica" pitchFamily="34"/>
              </a:rPr>
              <a:t>2007</a:t>
            </a:r>
            <a:r>
              <a:rPr lang="en-GB" sz="1400" b="0" i="0" u="none" strike="noStrike" kern="1200" cap="none" spc="0" dirty="0">
                <a:solidFill>
                  <a:srgbClr val="000000"/>
                </a:solidFill>
                <a:uFillTx/>
                <a:latin typeface="Helvetica" pitchFamily="34"/>
                <a:ea typeface="ＭＳ Ｐゴシック"/>
                <a:cs typeface="Helvetica" pitchFamily="34"/>
              </a:rPr>
              <a:t>, 11, 133-137.</a:t>
            </a:r>
            <a:r>
              <a: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Helvetica" pitchFamily="34"/>
                <a:ea typeface="ＭＳ Ｐゴシック"/>
                <a:cs typeface="Helvetica" pitchFamily="34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[2]. R. K. Henderson </a:t>
            </a:r>
            <a:r>
              <a:rPr lang="en-GB" sz="1400" i="1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et al.</a:t>
            </a:r>
            <a:r>
              <a:rPr lang="en-GB" sz="1400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,</a:t>
            </a:r>
            <a:r>
              <a:rPr lang="en-GB" sz="1400" i="1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 Green Chem.</a:t>
            </a:r>
            <a:r>
              <a:rPr lang="en-GB" sz="1400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, </a:t>
            </a:r>
            <a:r>
              <a:rPr lang="en-GB" sz="1400" b="1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2011</a:t>
            </a:r>
            <a:r>
              <a:rPr lang="en-GB" sz="1400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, 13, 854-862.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u="none" strike="noStrike" kern="1200" cap="none" spc="0" dirty="0">
                <a:solidFill>
                  <a:srgbClr val="000000"/>
                </a:solidFill>
                <a:uFillTx/>
                <a:latin typeface="Helvetica" pitchFamily="34"/>
                <a:ea typeface="ＭＳ Ｐゴシック"/>
                <a:cs typeface="Helvetica" pitchFamily="34"/>
              </a:rPr>
              <a:t>[3]. D. S. MacMilla</a:t>
            </a:r>
            <a:r>
              <a:rPr lang="en-GB" sz="1400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n, J. Murray, H. F. Sneddon, C. Jamieson, A. J. B. Watson, </a:t>
            </a:r>
            <a:r>
              <a:rPr lang="en-GB" sz="1400" i="1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Green Chem.</a:t>
            </a:r>
            <a:r>
              <a:rPr lang="en-GB" sz="1400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, </a:t>
            </a:r>
            <a:r>
              <a:rPr lang="en-GB" sz="1400" b="1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2013</a:t>
            </a:r>
            <a:r>
              <a:rPr lang="en-GB" sz="1400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, 15, 596-600.</a:t>
            </a:r>
            <a:endParaRPr lang="en-GB" sz="1400" b="0" u="none" strike="noStrike" kern="1200" cap="none" spc="0" dirty="0">
              <a:solidFill>
                <a:srgbClr val="000000"/>
              </a:solidFill>
              <a:uFillTx/>
              <a:latin typeface="Helvetica" pitchFamily="34"/>
              <a:ea typeface="ＭＳ Ｐゴシック"/>
              <a:cs typeface="Helvetica" pitchFamily="34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37882" y="995114"/>
            <a:ext cx="11161059" cy="26650"/>
          </a:xfrm>
          <a:prstGeom prst="line">
            <a:avLst/>
          </a:prstGeom>
          <a:ln w="31750">
            <a:solidFill>
              <a:srgbClr val="6799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ttps://upload.wikimedia.org/wikipedia/commons/thumb/2/21/GHS-pictogram-silhouette.svg/724px-GHS-pictogram-silhouette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199" y="3974049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ile:GHS-pictogram-exclam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029" y="3974049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File:GHS-pictogram-flamme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845" y="3974049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3897" y="4069693"/>
            <a:ext cx="4061518" cy="163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8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7881" y="1468629"/>
            <a:ext cx="9918725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987425" lvl="1" indent="-550863" defTabSz="947738">
              <a:buClr>
                <a:srgbClr val="679940"/>
              </a:buClr>
              <a:buSzPct val="200000"/>
              <a:buFont typeface="Wingdings" panose="05000000000000000000" pitchFamily="2" charset="2"/>
              <a:buChar char="ü"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Produce no NO</a:t>
            </a:r>
            <a:r>
              <a:rPr lang="en-GB" sz="2000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x </a:t>
            </a: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or </a:t>
            </a:r>
            <a:r>
              <a:rPr lang="en-GB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SO</a:t>
            </a:r>
            <a:r>
              <a:rPr lang="en-GB" sz="2000" baseline="-25000" dirty="0" err="1">
                <a:latin typeface="Helvetica" panose="020B0604020202020204" pitchFamily="34" charset="0"/>
                <a:cs typeface="Helvetica" panose="020B0604020202020204" pitchFamily="34" charset="0"/>
              </a:rPr>
              <a:t>x</a:t>
            </a: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 upon incineration</a:t>
            </a:r>
          </a:p>
          <a:p>
            <a:pPr marL="987425" lvl="1" indent="-550863" defTabSz="947738">
              <a:buClr>
                <a:srgbClr val="679940"/>
              </a:buClr>
              <a:buSzPct val="200000"/>
              <a:buFont typeface="Wingdings" panose="05000000000000000000" pitchFamily="2" charset="2"/>
              <a:buChar char="ü"/>
            </a:pPr>
            <a:endParaRPr lang="en-GB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987425" lvl="1" indent="-550863" defTabSz="947738">
              <a:buClr>
                <a:srgbClr val="679940"/>
              </a:buClr>
              <a:buSzPct val="200000"/>
              <a:buFont typeface="Wingdings" panose="05000000000000000000" pitchFamily="2" charset="2"/>
              <a:buChar char="ü"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Non-toxic</a:t>
            </a:r>
          </a:p>
          <a:p>
            <a:pPr marL="987425" lvl="1" indent="-550863" defTabSz="947738">
              <a:buClr>
                <a:srgbClr val="679940"/>
              </a:buClr>
              <a:buSzPct val="200000"/>
              <a:buFont typeface="Wingdings" panose="05000000000000000000" pitchFamily="2" charset="2"/>
              <a:buChar char="ü"/>
            </a:pPr>
            <a:endParaRPr lang="en-GB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987425" lvl="1" indent="-550863" defTabSz="947738">
              <a:buClr>
                <a:srgbClr val="679940"/>
              </a:buClr>
              <a:buSzPct val="200000"/>
              <a:buFont typeface="Wingdings" panose="05000000000000000000" pitchFamily="2" charset="2"/>
              <a:buChar char="ü"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Biodegradable</a:t>
            </a:r>
          </a:p>
          <a:p>
            <a:pPr marL="987425" lvl="1" indent="-550863" defTabSz="947738">
              <a:buClr>
                <a:srgbClr val="679940"/>
              </a:buClr>
              <a:buSzPct val="200000"/>
              <a:buFont typeface="Wingdings" panose="05000000000000000000" pitchFamily="2" charset="2"/>
              <a:buChar char="ü"/>
            </a:pPr>
            <a:endParaRPr lang="en-GB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987425" lvl="1" indent="-550863" defTabSz="947738">
              <a:buClr>
                <a:srgbClr val="679940"/>
              </a:buClr>
              <a:buSzPct val="200000"/>
              <a:buFont typeface="Wingdings" panose="05000000000000000000" pitchFamily="2" charset="2"/>
              <a:buChar char="ü"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Can be produced via the 100% atom economical reaction between epoxides and CO</a:t>
            </a:r>
            <a:r>
              <a:rPr lang="en-GB" sz="2000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 (CCU – Carbon Capture and Utilisation)</a:t>
            </a:r>
            <a:r>
              <a:rPr lang="en-GB" sz="20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[4]</a:t>
            </a:r>
            <a:endParaRPr lang="en-GB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987425" lvl="1" indent="-550863" defTabSz="947738">
              <a:buClr>
                <a:srgbClr val="679940"/>
              </a:buClr>
              <a:buSzPct val="200000"/>
              <a:buFont typeface="Wingdings" panose="05000000000000000000" pitchFamily="2" charset="2"/>
              <a:buChar char="ü"/>
            </a:pPr>
            <a:endParaRPr lang="en-GB" sz="2000" baseline="-25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987425" lvl="1" indent="-550863" defTabSz="947738">
              <a:buClr>
                <a:srgbClr val="679940"/>
              </a:buClr>
              <a:buSzPct val="200000"/>
              <a:buFont typeface="Wingdings" panose="05000000000000000000" pitchFamily="2" charset="2"/>
              <a:buChar char="ü"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Already produced on a commercial scale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7" y="69246"/>
            <a:ext cx="1980000" cy="851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343" y="23803"/>
            <a:ext cx="2163600" cy="9979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87188" y="202559"/>
            <a:ext cx="4662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/>
              <a:t>Cyclic Carbonates for SPPS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07F9BA-B8C6-4C12-B97F-FCF8DA358296}" type="slidenum">
              <a:rPr lang="en-GB" smtClean="0"/>
              <a:t>5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537882" y="995114"/>
            <a:ext cx="11161059" cy="26650"/>
          </a:xfrm>
          <a:prstGeom prst="line">
            <a:avLst/>
          </a:prstGeom>
          <a:ln w="31750">
            <a:solidFill>
              <a:srgbClr val="6799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37883" y="1205886"/>
            <a:ext cx="111610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7425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Cyclic carbonates as greener solvents for Solid-Phase Peptide Synthesis (SPPS)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7882" y="6385023"/>
            <a:ext cx="9361059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[4]</a:t>
            </a:r>
            <a:r>
              <a: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. J. W. Comerford, I. D. V. Ingram, M. North, X.</a:t>
            </a:r>
            <a:r>
              <a:rPr lang="en-GB" sz="1400" b="0" i="0" u="none" strike="noStrike" kern="1200" cap="none" spc="0" dirty="0">
                <a:solidFill>
                  <a:srgbClr val="000000"/>
                </a:solidFill>
                <a:uFillTx/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 Wu, </a:t>
            </a:r>
            <a:r>
              <a:rPr lang="en-GB" sz="1400" b="0" i="1" u="none" strike="noStrike" kern="1200" cap="none" spc="0" dirty="0">
                <a:solidFill>
                  <a:srgbClr val="000000"/>
                </a:solidFill>
                <a:uFillTx/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Green Chem.</a:t>
            </a:r>
            <a:r>
              <a:rPr lang="en-GB" sz="1400" b="0" i="0" u="none" strike="noStrike" kern="1200" cap="none" spc="0" dirty="0">
                <a:solidFill>
                  <a:srgbClr val="000000"/>
                </a:solidFill>
                <a:uFillTx/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, </a:t>
            </a:r>
            <a:r>
              <a:rPr lang="en-GB" sz="1400" b="1" i="0" u="none" strike="noStrike" kern="1200" cap="none" spc="0" dirty="0">
                <a:solidFill>
                  <a:srgbClr val="000000"/>
                </a:solidFill>
                <a:uFillTx/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2015</a:t>
            </a:r>
            <a:r>
              <a:rPr lang="en-GB" sz="1400" b="0" i="0" u="none" strike="noStrike" kern="1200" cap="none" spc="0" dirty="0">
                <a:solidFill>
                  <a:srgbClr val="000000"/>
                </a:solidFill>
                <a:uFillTx/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, 17, 1966-1987.</a:t>
            </a:r>
            <a:r>
              <a: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 </a:t>
            </a:r>
            <a:endParaRPr lang="en-GB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438978"/>
              </p:ext>
            </p:extLst>
          </p:nvPr>
        </p:nvGraphicFramePr>
        <p:xfrm>
          <a:off x="7006222" y="1868739"/>
          <a:ext cx="4347578" cy="1142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2" name="CS ChemDraw Drawing" r:id="rId5" imgW="2898385" imgH="761686" progId="ChemDraw.Document.6.0">
                  <p:embed/>
                </p:oleObj>
              </mc:Choice>
              <mc:Fallback>
                <p:oleObj name="CS ChemDraw Drawing" r:id="rId5" imgW="2898385" imgH="76168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06222" y="1868739"/>
                        <a:ext cx="4347578" cy="1142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7"/>
          <p:cNvPicPr>
            <a:picLocks noChangeAspect="1"/>
          </p:cNvPicPr>
          <p:nvPr/>
        </p:nvPicPr>
        <p:blipFill rotWithShape="1">
          <a:blip r:embed="rId7" cstate="print"/>
          <a:srcRect l="17477" t="6271" r="14921" b="11105"/>
          <a:stretch/>
        </p:blipFill>
        <p:spPr>
          <a:xfrm>
            <a:off x="7006222" y="4337237"/>
            <a:ext cx="1560338" cy="190707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41834" y="4336316"/>
            <a:ext cx="2557107" cy="1908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76847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7" y="69246"/>
            <a:ext cx="1980000" cy="851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343" y="23803"/>
            <a:ext cx="2163600" cy="9979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87188" y="202559"/>
            <a:ext cx="4662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/>
              <a:t>Cyclic Carbonates for SPPS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07F9BA-B8C6-4C12-B97F-FCF8DA358296}" type="slidenum">
              <a:rPr lang="en-GB" smtClean="0"/>
              <a:t>6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537882" y="995114"/>
            <a:ext cx="11161059" cy="26650"/>
          </a:xfrm>
          <a:prstGeom prst="line">
            <a:avLst/>
          </a:prstGeom>
          <a:ln w="31750">
            <a:solidFill>
              <a:srgbClr val="6799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37882" y="1205886"/>
            <a:ext cx="11161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Solution-phase control reactions</a:t>
            </a:r>
            <a:r>
              <a:rPr lang="en-GB" sz="20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[5]</a:t>
            </a:r>
            <a:endParaRPr lang="en-GB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7882" y="6277302"/>
            <a:ext cx="9361059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[5]</a:t>
            </a:r>
            <a:r>
              <a: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. S. B. Lawrenson, R.</a:t>
            </a:r>
            <a:r>
              <a:rPr lang="en-GB" sz="1400" b="0" i="0" u="none" strike="noStrike" kern="1200" cap="none" spc="0" dirty="0">
                <a:solidFill>
                  <a:srgbClr val="000000"/>
                </a:solidFill>
                <a:uFillTx/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 </a:t>
            </a:r>
            <a:r>
              <a:rPr lang="en-GB" sz="1400" b="0" i="0" u="none" strike="noStrike" kern="1200" cap="none" spc="0" dirty="0" err="1">
                <a:solidFill>
                  <a:srgbClr val="000000"/>
                </a:solidFill>
                <a:uFillTx/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Arav</a:t>
            </a:r>
            <a:r>
              <a:rPr lang="en-GB" sz="1400" b="0" i="0" u="none" strike="noStrike" kern="1200" cap="none" spc="0" dirty="0">
                <a:solidFill>
                  <a:srgbClr val="000000"/>
                </a:solidFill>
                <a:uFillTx/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, M. North, </a:t>
            </a:r>
            <a:r>
              <a:rPr lang="en-GB" sz="1400" b="0" i="1" u="none" strike="noStrike" kern="1200" cap="none" spc="0" dirty="0">
                <a:solidFill>
                  <a:srgbClr val="000000"/>
                </a:solidFill>
                <a:uFillTx/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Green Chem.</a:t>
            </a:r>
            <a:r>
              <a:rPr lang="en-GB" sz="1400" b="0" i="0" u="none" strike="noStrike" kern="1200" cap="none" spc="0" dirty="0">
                <a:solidFill>
                  <a:srgbClr val="000000"/>
                </a:solidFill>
                <a:uFillTx/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, </a:t>
            </a:r>
            <a:r>
              <a:rPr lang="en-GB" sz="1400" b="1" i="0" u="none" strike="noStrike" kern="1200" cap="none" spc="0" dirty="0">
                <a:solidFill>
                  <a:srgbClr val="000000"/>
                </a:solidFill>
                <a:uFillTx/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2017</a:t>
            </a:r>
            <a:r>
              <a:rPr lang="en-GB" sz="1400" b="0" i="0" u="none" strike="noStrike" kern="1200" cap="none" spc="0" dirty="0">
                <a:solidFill>
                  <a:srgbClr val="000000"/>
                </a:solidFill>
                <a:uFillTx/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, DOI:</a:t>
            </a:r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</a:rPr>
              <a:t>10.1039/C7GC00247E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u="none" strike="noStrike" kern="1200" cap="none" spc="0" dirty="0">
                <a:solidFill>
                  <a:srgbClr val="000000"/>
                </a:solidFill>
                <a:uFillTx/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[6]. J. Nam, D. Shin, Y. </a:t>
            </a:r>
            <a:r>
              <a:rPr lang="en-GB" sz="1400" b="0" u="none" strike="noStrike" kern="1200" cap="none" spc="0" dirty="0" err="1">
                <a:solidFill>
                  <a:srgbClr val="000000"/>
                </a:solidFill>
                <a:uFillTx/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Rew</a:t>
            </a:r>
            <a:r>
              <a:rPr lang="en-GB" sz="1400" b="0" u="none" strike="noStrike" kern="1200" cap="none" spc="0" dirty="0">
                <a:solidFill>
                  <a:srgbClr val="000000"/>
                </a:solidFill>
                <a:uFillTx/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, D. L. Boger, </a:t>
            </a:r>
            <a:r>
              <a:rPr lang="en-GB" sz="1400" b="0" i="1" u="none" strike="noStrike" kern="1200" cap="none" spc="0" dirty="0">
                <a:solidFill>
                  <a:srgbClr val="000000"/>
                </a:solidFill>
                <a:uFillTx/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J. Am. Chem</a:t>
            </a:r>
            <a:r>
              <a:rPr lang="en-GB" sz="1400" i="1" dirty="0">
                <a:solidFill>
                  <a:srgbClr val="000000"/>
                </a:solidFill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. Soc.</a:t>
            </a:r>
            <a:r>
              <a:rPr lang="en-GB" sz="1400" dirty="0">
                <a:solidFill>
                  <a:srgbClr val="000000"/>
                </a:solidFill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, </a:t>
            </a:r>
            <a:r>
              <a:rPr lang="en-GB" sz="1400" b="1" dirty="0">
                <a:solidFill>
                  <a:srgbClr val="000000"/>
                </a:solidFill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2007</a:t>
            </a:r>
            <a:r>
              <a:rPr lang="en-GB" sz="1400" dirty="0">
                <a:solidFill>
                  <a:srgbClr val="000000"/>
                </a:solidFill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, 129, 8747-8755.</a:t>
            </a:r>
            <a:endParaRPr lang="en-GB" sz="1400" b="0" u="none" strike="noStrike" kern="1200" cap="none" spc="0" dirty="0">
              <a:solidFill>
                <a:srgbClr val="000000"/>
              </a:solidFill>
              <a:uFillTx/>
              <a:latin typeface="Helvetica" panose="020B0604020202020204" pitchFamily="34" charset="0"/>
              <a:ea typeface="ＭＳ Ｐゴシック"/>
              <a:cs typeface="Helvetica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98777" y="5870283"/>
            <a:ext cx="2753432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* Reaction carried out at 40 °C</a:t>
            </a:r>
            <a:endParaRPr lang="en-GB" sz="1400" b="0" u="none" strike="noStrike" kern="1200" cap="none" spc="0" dirty="0">
              <a:solidFill>
                <a:srgbClr val="000000"/>
              </a:solidFill>
              <a:uFillTx/>
              <a:latin typeface="Helvetica" panose="020B0604020202020204" pitchFamily="34" charset="0"/>
              <a:ea typeface="ＭＳ Ｐゴシック"/>
              <a:cs typeface="Helvetica" panose="020B0604020202020204" pitchFamily="34" charset="0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743918" y="1660666"/>
            <a:ext cx="6896746" cy="1157978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785139"/>
              </p:ext>
            </p:extLst>
          </p:nvPr>
        </p:nvGraphicFramePr>
        <p:xfrm>
          <a:off x="815801" y="1714770"/>
          <a:ext cx="4402610" cy="1049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5" name="CS ChemDraw Drawing" r:id="rId5" imgW="2935073" imgH="699469" progId="ChemDraw.Document.6.0">
                  <p:embed/>
                </p:oleObj>
              </mc:Choice>
              <mc:Fallback>
                <p:oleObj name="CS ChemDraw Drawing" r:id="rId5" imgW="2935073" imgH="69946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5801" y="1714770"/>
                        <a:ext cx="4402610" cy="10492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203480"/>
              </p:ext>
            </p:extLst>
          </p:nvPr>
        </p:nvGraphicFramePr>
        <p:xfrm>
          <a:off x="5218411" y="1715901"/>
          <a:ext cx="2331228" cy="1046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6" name="CS ChemDraw Drawing" r:id="rId7" imgW="1554152" imgH="697961" progId="ChemDraw.Document.6.0">
                  <p:embed/>
                </p:oleObj>
              </mc:Choice>
              <mc:Fallback>
                <p:oleObj name="CS ChemDraw Drawing" r:id="rId7" imgW="1554152" imgH="69796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18411" y="1715901"/>
                        <a:ext cx="2331228" cy="10469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565749"/>
              </p:ext>
            </p:extLst>
          </p:nvPr>
        </p:nvGraphicFramePr>
        <p:xfrm>
          <a:off x="7712547" y="1714770"/>
          <a:ext cx="3759807" cy="1046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7" name="CS ChemDraw Drawing" r:id="rId9" imgW="2506538" imgH="697961" progId="ChemDraw.Document.6.0">
                  <p:embed/>
                </p:oleObj>
              </mc:Choice>
              <mc:Fallback>
                <p:oleObj name="CS ChemDraw Drawing" r:id="rId9" imgW="2506538" imgH="69796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712547" y="1714770"/>
                        <a:ext cx="3759807" cy="10469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: Rounded Corners 21"/>
          <p:cNvSpPr/>
          <p:nvPr/>
        </p:nvSpPr>
        <p:spPr>
          <a:xfrm>
            <a:off x="5144670" y="1669513"/>
            <a:ext cx="6373822" cy="1157978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245199"/>
              </p:ext>
            </p:extLst>
          </p:nvPr>
        </p:nvGraphicFramePr>
        <p:xfrm>
          <a:off x="2098777" y="2967483"/>
          <a:ext cx="7861566" cy="2902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854304">
                  <a:extLst>
                    <a:ext uri="{9D8B030D-6E8A-4147-A177-3AD203B41FA5}">
                      <a16:colId xmlns:a16="http://schemas.microsoft.com/office/drawing/2014/main" val="1565880960"/>
                    </a:ext>
                  </a:extLst>
                </a:gridCol>
                <a:gridCol w="2663948">
                  <a:extLst>
                    <a:ext uri="{9D8B030D-6E8A-4147-A177-3AD203B41FA5}">
                      <a16:colId xmlns:a16="http://schemas.microsoft.com/office/drawing/2014/main" val="1713104679"/>
                    </a:ext>
                  </a:extLst>
                </a:gridCol>
                <a:gridCol w="1378857">
                  <a:extLst>
                    <a:ext uri="{9D8B030D-6E8A-4147-A177-3AD203B41FA5}">
                      <a16:colId xmlns:a16="http://schemas.microsoft.com/office/drawing/2014/main" val="641284731"/>
                    </a:ext>
                  </a:extLst>
                </a:gridCol>
                <a:gridCol w="1579481">
                  <a:extLst>
                    <a:ext uri="{9D8B030D-6E8A-4147-A177-3AD203B41FA5}">
                      <a16:colId xmlns:a16="http://schemas.microsoft.com/office/drawing/2014/main" val="785640577"/>
                    </a:ext>
                  </a:extLst>
                </a:gridCol>
                <a:gridCol w="1384976">
                  <a:extLst>
                    <a:ext uri="{9D8B030D-6E8A-4147-A177-3AD203B41FA5}">
                      <a16:colId xmlns:a16="http://schemas.microsoft.com/office/drawing/2014/main" val="1488511888"/>
                    </a:ext>
                  </a:extLst>
                </a:gridCol>
              </a:tblGrid>
              <a:tr h="244800">
                <a:tc>
                  <a:txBody>
                    <a:bodyPr/>
                    <a:lstStyle/>
                    <a:p>
                      <a:pPr algn="ctr"/>
                      <a:r>
                        <a:rPr lang="en-GB" sz="1600" i="0" dirty="0"/>
                        <a:t>Entry </a:t>
                      </a:r>
                      <a:endParaRPr lang="en-GB" sz="1600" b="1" i="0" baseline="30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/>
                        <a:t>Coupling</a:t>
                      </a:r>
                      <a:r>
                        <a:rPr lang="en-GB" sz="1600" b="1" i="0" baseline="0" dirty="0"/>
                        <a:t> Agent/Additive</a:t>
                      </a:r>
                      <a:endParaRPr lang="en-GB" sz="1600" b="1" i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i="0" dirty="0"/>
                        <a:t>Base</a:t>
                      </a:r>
                      <a:endParaRPr lang="en-GB" sz="1600" b="1" i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/>
                        <a:t>Solvent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/>
                        <a:t>Yield (%)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69657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i="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 err="1"/>
                        <a:t>EDC:HOAt</a:t>
                      </a:r>
                      <a:endParaRPr lang="en-GB" sz="1600" b="0" i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/>
                        <a:t>NaHCO</a:t>
                      </a:r>
                      <a:r>
                        <a:rPr lang="en-GB" sz="1600" b="0" i="0" baseline="-25000" dirty="0"/>
                        <a:t>3</a:t>
                      </a:r>
                      <a:endParaRPr lang="en-GB" sz="1600" b="0" i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/>
                        <a:t>CH</a:t>
                      </a:r>
                      <a:r>
                        <a:rPr lang="en-GB" sz="1600" b="0" i="0" baseline="-25000" dirty="0"/>
                        <a:t>2</a:t>
                      </a:r>
                      <a:r>
                        <a:rPr lang="en-GB" sz="1600" b="0" i="0" baseline="0" dirty="0"/>
                        <a:t>Cl</a:t>
                      </a:r>
                      <a:r>
                        <a:rPr lang="en-GB" sz="1600" b="0" i="0" baseline="-25000" dirty="0"/>
                        <a:t>2</a:t>
                      </a:r>
                      <a:r>
                        <a:rPr lang="en-GB" sz="1600" b="0" i="0" baseline="0" dirty="0"/>
                        <a:t>:DMF</a:t>
                      </a:r>
                      <a:endParaRPr lang="en-GB" sz="1600" b="0" i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/>
                        <a:t>86</a:t>
                      </a:r>
                      <a:r>
                        <a:rPr lang="en-GB" sz="1600" b="0" i="0" baseline="30000" dirty="0"/>
                        <a:t>[6]</a:t>
                      </a:r>
                      <a:endParaRPr lang="en-GB" sz="1600" b="0" i="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805694"/>
                  </a:ext>
                </a:extLst>
              </a:tr>
              <a:tr h="299444">
                <a:tc>
                  <a:txBody>
                    <a:bodyPr/>
                    <a:lstStyle/>
                    <a:p>
                      <a:pPr algn="ctr"/>
                      <a:r>
                        <a:rPr lang="en-GB" i="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/>
                        <a:t>DCC:PFP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/>
                        <a:t>Et</a:t>
                      </a:r>
                      <a:r>
                        <a:rPr lang="en-GB" sz="1600" b="0" i="0" baseline="-25000" dirty="0"/>
                        <a:t>3</a:t>
                      </a:r>
                      <a:r>
                        <a:rPr lang="en-GB" sz="1600" b="0" i="0" baseline="0" dirty="0"/>
                        <a:t>N</a:t>
                      </a:r>
                      <a:endParaRPr lang="en-GB" sz="1600" b="0" i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/>
                        <a:t>CH</a:t>
                      </a:r>
                      <a:r>
                        <a:rPr lang="en-GB" sz="1600" b="0" i="0" baseline="-25000" dirty="0"/>
                        <a:t>2</a:t>
                      </a:r>
                      <a:r>
                        <a:rPr lang="en-GB" sz="1600" b="0" i="0" baseline="0" dirty="0"/>
                        <a:t>Cl</a:t>
                      </a:r>
                      <a:r>
                        <a:rPr lang="en-GB" sz="1600" b="0" i="0" baseline="-25000" dirty="0"/>
                        <a:t>2</a:t>
                      </a:r>
                      <a:r>
                        <a:rPr lang="en-GB" sz="1600" b="0" i="0" baseline="0" dirty="0"/>
                        <a:t>:DMF</a:t>
                      </a:r>
                      <a:endParaRPr lang="en-GB" sz="1600" b="0" i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/>
                        <a:t>76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641715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r>
                        <a:rPr lang="en-GB" i="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/>
                        <a:t>DCC:PFP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/>
                        <a:t>Et</a:t>
                      </a:r>
                      <a:r>
                        <a:rPr lang="en-GB" sz="1600" b="0" i="0" baseline="-25000" dirty="0"/>
                        <a:t>3</a:t>
                      </a:r>
                      <a:r>
                        <a:rPr lang="en-GB" sz="1600" b="0" i="0" baseline="0" dirty="0"/>
                        <a:t>N</a:t>
                      </a:r>
                      <a:endParaRPr lang="en-GB" sz="1600" b="0" i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/>
                        <a:t>PC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/>
                        <a:t>83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357285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r>
                        <a:rPr lang="en-GB" i="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/>
                        <a:t>DCC:PFP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/>
                        <a:t>Et</a:t>
                      </a:r>
                      <a:r>
                        <a:rPr lang="en-GB" sz="1600" b="0" i="0" baseline="-25000" dirty="0"/>
                        <a:t>3</a:t>
                      </a:r>
                      <a:r>
                        <a:rPr lang="en-GB" sz="1600" b="0" i="0" baseline="0" dirty="0"/>
                        <a:t>N</a:t>
                      </a:r>
                      <a:endParaRPr lang="en-GB" sz="1600" b="0" i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/>
                        <a:t>EC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/>
                        <a:t>96</a:t>
                      </a:r>
                      <a:r>
                        <a:rPr lang="en-GB" sz="1600" b="0" i="0" baseline="30000" dirty="0"/>
                        <a:t>*</a:t>
                      </a:r>
                      <a:endParaRPr lang="en-GB" sz="1600" b="0" i="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599709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r>
                        <a:rPr lang="en-GB" i="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 err="1"/>
                        <a:t>EDC:HOBt</a:t>
                      </a:r>
                      <a:endParaRPr lang="en-GB" sz="1600" b="0" i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1" dirty="0"/>
                        <a:t>i</a:t>
                      </a:r>
                      <a:r>
                        <a:rPr lang="en-GB" sz="1600" b="0" i="0" dirty="0"/>
                        <a:t>Pr</a:t>
                      </a:r>
                      <a:r>
                        <a:rPr lang="en-GB" sz="1600" b="0" i="0" baseline="-25000" dirty="0"/>
                        <a:t>2</a:t>
                      </a:r>
                      <a:r>
                        <a:rPr lang="en-GB" sz="1600" b="0" i="0" dirty="0"/>
                        <a:t>EtN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/>
                        <a:t>PC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/>
                        <a:t>93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005296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r>
                        <a:rPr lang="en-GB" i="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 err="1"/>
                        <a:t>EDC:HOBt</a:t>
                      </a:r>
                      <a:endParaRPr lang="en-GB" sz="1600" b="0" i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1" dirty="0"/>
                        <a:t>i</a:t>
                      </a:r>
                      <a:r>
                        <a:rPr lang="en-GB" sz="1600" b="0" i="0" dirty="0"/>
                        <a:t>Pr</a:t>
                      </a:r>
                      <a:r>
                        <a:rPr lang="en-GB" sz="1600" b="0" i="0" baseline="-25000" dirty="0"/>
                        <a:t>2</a:t>
                      </a:r>
                      <a:r>
                        <a:rPr lang="en-GB" sz="1600" b="0" i="0" dirty="0"/>
                        <a:t>EtN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/>
                        <a:t>CH</a:t>
                      </a:r>
                      <a:r>
                        <a:rPr lang="en-GB" sz="1600" b="0" i="0" baseline="-25000" dirty="0"/>
                        <a:t>2</a:t>
                      </a:r>
                      <a:r>
                        <a:rPr lang="en-GB" sz="1600" b="0" i="0" baseline="0" dirty="0"/>
                        <a:t>Cl</a:t>
                      </a:r>
                      <a:r>
                        <a:rPr lang="en-GB" sz="1600" b="0" i="0" baseline="-25000" dirty="0"/>
                        <a:t>2</a:t>
                      </a:r>
                      <a:r>
                        <a:rPr lang="en-GB" sz="1600" b="0" i="0" baseline="0" dirty="0"/>
                        <a:t>:DMF</a:t>
                      </a:r>
                      <a:endParaRPr lang="en-GB" sz="1600" b="0" i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/>
                        <a:t>81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490457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r>
                        <a:rPr lang="en-GB" i="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 err="1"/>
                        <a:t>EDC:HOBt</a:t>
                      </a:r>
                      <a:endParaRPr lang="en-GB" sz="1600" b="0" i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1" dirty="0"/>
                        <a:t>i</a:t>
                      </a:r>
                      <a:r>
                        <a:rPr lang="en-GB" sz="1600" b="0" i="0" dirty="0"/>
                        <a:t>Pr</a:t>
                      </a:r>
                      <a:r>
                        <a:rPr lang="en-GB" sz="1600" b="0" i="0" baseline="-25000" dirty="0"/>
                        <a:t>2</a:t>
                      </a:r>
                      <a:r>
                        <a:rPr lang="en-GB" sz="1600" b="0" i="0" dirty="0"/>
                        <a:t>EtN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/>
                        <a:t>DMF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/>
                        <a:t>83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849803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85842"/>
              </p:ext>
            </p:extLst>
          </p:nvPr>
        </p:nvGraphicFramePr>
        <p:xfrm>
          <a:off x="2098777" y="2964715"/>
          <a:ext cx="7861566" cy="14340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854304">
                  <a:extLst>
                    <a:ext uri="{9D8B030D-6E8A-4147-A177-3AD203B41FA5}">
                      <a16:colId xmlns:a16="http://schemas.microsoft.com/office/drawing/2014/main" val="1565880960"/>
                    </a:ext>
                  </a:extLst>
                </a:gridCol>
                <a:gridCol w="2663948">
                  <a:extLst>
                    <a:ext uri="{9D8B030D-6E8A-4147-A177-3AD203B41FA5}">
                      <a16:colId xmlns:a16="http://schemas.microsoft.com/office/drawing/2014/main" val="1713104679"/>
                    </a:ext>
                  </a:extLst>
                </a:gridCol>
                <a:gridCol w="1378857">
                  <a:extLst>
                    <a:ext uri="{9D8B030D-6E8A-4147-A177-3AD203B41FA5}">
                      <a16:colId xmlns:a16="http://schemas.microsoft.com/office/drawing/2014/main" val="641284731"/>
                    </a:ext>
                  </a:extLst>
                </a:gridCol>
                <a:gridCol w="1579481">
                  <a:extLst>
                    <a:ext uri="{9D8B030D-6E8A-4147-A177-3AD203B41FA5}">
                      <a16:colId xmlns:a16="http://schemas.microsoft.com/office/drawing/2014/main" val="785640577"/>
                    </a:ext>
                  </a:extLst>
                </a:gridCol>
                <a:gridCol w="1384976">
                  <a:extLst>
                    <a:ext uri="{9D8B030D-6E8A-4147-A177-3AD203B41FA5}">
                      <a16:colId xmlns:a16="http://schemas.microsoft.com/office/drawing/2014/main" val="1488511888"/>
                    </a:ext>
                  </a:extLst>
                </a:gridCol>
              </a:tblGrid>
              <a:tr h="244800">
                <a:tc>
                  <a:txBody>
                    <a:bodyPr/>
                    <a:lstStyle/>
                    <a:p>
                      <a:pPr algn="ctr"/>
                      <a:r>
                        <a:rPr lang="en-GB" sz="1600" i="0" dirty="0"/>
                        <a:t>Entry </a:t>
                      </a:r>
                      <a:endParaRPr lang="en-GB" sz="1600" b="1" i="0" baseline="30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/>
                        <a:t>Base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/>
                        <a:t>Solvent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/>
                        <a:t>X</a:t>
                      </a:r>
                      <a:r>
                        <a:rPr lang="en-GB" sz="1600" b="1" i="0" baseline="30000" dirty="0"/>
                        <a:t>-</a:t>
                      </a:r>
                      <a:endParaRPr lang="en-GB" sz="1600" b="1" i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/>
                        <a:t>Yield (%)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69657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i="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/>
                        <a:t>4M</a:t>
                      </a:r>
                      <a:r>
                        <a:rPr lang="en-GB" sz="1600" b="0" i="0" baseline="0" dirty="0"/>
                        <a:t> </a:t>
                      </a:r>
                      <a:r>
                        <a:rPr lang="en-GB" sz="1600" b="0" i="0" baseline="0" dirty="0" err="1"/>
                        <a:t>HCl</a:t>
                      </a:r>
                      <a:endParaRPr lang="en-GB" sz="1600" b="0" i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/>
                        <a:t>1,4-Dioxane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/>
                        <a:t>Cl</a:t>
                      </a:r>
                      <a:r>
                        <a:rPr lang="en-GB" sz="1600" b="0" i="0" baseline="30000" dirty="0"/>
                        <a:t>-</a:t>
                      </a:r>
                      <a:endParaRPr lang="en-GB" sz="1600" b="0" i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/>
                        <a:t>93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805694"/>
                  </a:ext>
                </a:extLst>
              </a:tr>
              <a:tr h="299444">
                <a:tc>
                  <a:txBody>
                    <a:bodyPr/>
                    <a:lstStyle/>
                    <a:p>
                      <a:pPr algn="ctr"/>
                      <a:r>
                        <a:rPr lang="en-GB" i="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 err="1"/>
                        <a:t>HCl</a:t>
                      </a:r>
                      <a:endParaRPr lang="en-GB" sz="1600" b="0" i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/>
                        <a:t>PC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/>
                        <a:t>Cl</a:t>
                      </a:r>
                      <a:r>
                        <a:rPr lang="en-GB" sz="1600" b="0" i="0" baseline="30000" dirty="0"/>
                        <a:t>-</a:t>
                      </a:r>
                      <a:endParaRPr lang="en-GB" sz="1600" b="0" i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/>
                        <a:t>89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641715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r>
                        <a:rPr lang="en-GB" i="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/>
                        <a:t>CF</a:t>
                      </a:r>
                      <a:r>
                        <a:rPr lang="en-GB" sz="1600" b="0" i="0" baseline="-25000" dirty="0"/>
                        <a:t>3</a:t>
                      </a:r>
                      <a:r>
                        <a:rPr lang="en-GB" sz="1600" b="0" i="0" baseline="0" dirty="0"/>
                        <a:t>COOH</a:t>
                      </a:r>
                      <a:endParaRPr lang="en-GB" sz="1600" b="0" i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/>
                        <a:t>PC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/>
                        <a:t>CF</a:t>
                      </a:r>
                      <a:r>
                        <a:rPr lang="en-GB" sz="1600" b="0" i="0" baseline="-25000" dirty="0"/>
                        <a:t>3</a:t>
                      </a:r>
                      <a:r>
                        <a:rPr lang="en-GB" sz="1600" b="0" i="0" dirty="0"/>
                        <a:t>COO</a:t>
                      </a:r>
                      <a:r>
                        <a:rPr lang="en-GB" sz="1600" b="0" i="0" baseline="30000" dirty="0"/>
                        <a:t>-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/>
                        <a:t>99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357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376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 animBg="1"/>
      <p:bldP spid="22" grpId="0" animBg="1"/>
      <p:bldP spid="2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7" y="69246"/>
            <a:ext cx="1980000" cy="851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343" y="23803"/>
            <a:ext cx="2163600" cy="9979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98112" y="202559"/>
            <a:ext cx="4040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/>
              <a:t>Tetrapeptide Synthesis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07F9BA-B8C6-4C12-B97F-FCF8DA358296}" type="slidenum">
              <a:rPr lang="en-GB" smtClean="0"/>
              <a:t>7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537882" y="995114"/>
            <a:ext cx="11161059" cy="26650"/>
          </a:xfrm>
          <a:prstGeom prst="line">
            <a:avLst/>
          </a:prstGeom>
          <a:ln w="31750">
            <a:solidFill>
              <a:srgbClr val="6799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37882" y="1205886"/>
            <a:ext cx="111610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Synthesis of a range of tetrapeptides using PC as the only reaction solvent</a:t>
            </a:r>
          </a:p>
          <a:p>
            <a:pPr marL="1714500" lvl="3" indent="-342900">
              <a:buFont typeface="Helvetica" panose="020B0604020202020204" pitchFamily="34" charset="0"/>
              <a:buChar char="-"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Efficient couplings (65 – 91%) and deprotections (83 – 99%)</a:t>
            </a:r>
          </a:p>
          <a:p>
            <a:pPr marL="1714500" lvl="3" indent="-342900">
              <a:buFont typeface="Helvetica" panose="020B0604020202020204" pitchFamily="34" charset="0"/>
              <a:buChar char="-"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No evidence for epimerisation (&gt;99:1 </a:t>
            </a:r>
            <a:r>
              <a:rPr lang="en-GB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stereoselectivity</a:t>
            </a: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7882" y="6383996"/>
            <a:ext cx="9361059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[5]</a:t>
            </a:r>
            <a:r>
              <a: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. S. B. Lawrenson, R.</a:t>
            </a:r>
            <a:r>
              <a:rPr lang="en-GB" sz="1400" b="0" i="0" u="none" strike="noStrike" kern="1200" cap="none" spc="0" dirty="0">
                <a:solidFill>
                  <a:srgbClr val="000000"/>
                </a:solidFill>
                <a:uFillTx/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 </a:t>
            </a:r>
            <a:r>
              <a:rPr lang="en-GB" sz="1400" b="0" i="0" u="none" strike="noStrike" kern="1200" cap="none" spc="0" dirty="0" err="1">
                <a:solidFill>
                  <a:srgbClr val="000000"/>
                </a:solidFill>
                <a:uFillTx/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Arav</a:t>
            </a:r>
            <a:r>
              <a:rPr lang="en-GB" sz="1400" b="0" i="0" u="none" strike="noStrike" kern="1200" cap="none" spc="0" dirty="0">
                <a:solidFill>
                  <a:srgbClr val="000000"/>
                </a:solidFill>
                <a:uFillTx/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, M. North, </a:t>
            </a:r>
            <a:r>
              <a:rPr lang="en-GB" sz="1400" b="0" i="1" u="none" strike="noStrike" kern="1200" cap="none" spc="0" dirty="0">
                <a:solidFill>
                  <a:srgbClr val="000000"/>
                </a:solidFill>
                <a:uFillTx/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Green Chem.</a:t>
            </a:r>
            <a:r>
              <a:rPr lang="en-GB" sz="1400" b="0" i="0" u="none" strike="noStrike" kern="1200" cap="none" spc="0" dirty="0">
                <a:solidFill>
                  <a:srgbClr val="000000"/>
                </a:solidFill>
                <a:uFillTx/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, </a:t>
            </a:r>
            <a:r>
              <a:rPr lang="en-GB" sz="1400" b="1" i="0" u="none" strike="noStrike" kern="1200" cap="none" spc="0" dirty="0">
                <a:solidFill>
                  <a:srgbClr val="000000"/>
                </a:solidFill>
                <a:uFillTx/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2017</a:t>
            </a:r>
            <a:r>
              <a:rPr lang="en-GB" sz="1400" b="0" i="0" u="none" strike="noStrike" kern="1200" cap="none" spc="0" dirty="0">
                <a:solidFill>
                  <a:srgbClr val="000000"/>
                </a:solidFill>
                <a:uFillTx/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, DOI:</a:t>
            </a:r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</a:rPr>
              <a:t>10.1039/C7GC00247E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182631"/>
              </p:ext>
            </p:extLst>
          </p:nvPr>
        </p:nvGraphicFramePr>
        <p:xfrm>
          <a:off x="716987" y="2288959"/>
          <a:ext cx="10802847" cy="3999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7" name="CS ChemDraw Drawing" r:id="rId5" imgW="7201898" imgH="2666654" progId="ChemDraw.Document.6.0">
                  <p:embed/>
                </p:oleObj>
              </mc:Choice>
              <mc:Fallback>
                <p:oleObj name="CS ChemDraw Drawing" r:id="rId5" imgW="7201898" imgH="2666654" progId="ChemDraw.Document.6.0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6987" y="2288959"/>
                        <a:ext cx="10802847" cy="3999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2921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7882" y="1205886"/>
            <a:ext cx="111610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Solvation (Swelling) of the resin is one of the most important considerations in SPOS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Poor swelling results in poor reaction site accessibility and diminished reaction rates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Has previously been studied by measuring the increase in volume occupied by a resin in a syringe following the addition of solvent</a:t>
            </a:r>
            <a:r>
              <a:rPr lang="en-GB" sz="20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[7]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7" y="69246"/>
            <a:ext cx="1980000" cy="851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343" y="23803"/>
            <a:ext cx="2163600" cy="9979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77414" y="202559"/>
            <a:ext cx="4082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/>
              <a:t>Solvent Considerations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07F9BA-B8C6-4C12-B97F-FCF8DA358296}" type="slidenum">
              <a:rPr lang="en-GB" smtClean="0"/>
              <a:t>8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562" y="4008387"/>
            <a:ext cx="2880360" cy="21613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900" y="3329000"/>
            <a:ext cx="2876204" cy="21571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0" name="Straight Connector 9"/>
          <p:cNvCxnSpPr/>
          <p:nvPr/>
        </p:nvCxnSpPr>
        <p:spPr>
          <a:xfrm>
            <a:off x="537882" y="995114"/>
            <a:ext cx="11161059" cy="26650"/>
          </a:xfrm>
          <a:prstGeom prst="line">
            <a:avLst/>
          </a:prstGeom>
          <a:ln w="31750">
            <a:solidFill>
              <a:srgbClr val="6799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7882" y="6415139"/>
            <a:ext cx="8781138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[7]</a:t>
            </a:r>
            <a:r>
              <a: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Helvetica" pitchFamily="34"/>
                <a:ea typeface="ＭＳ Ｐゴシック"/>
                <a:cs typeface="Helvetica" pitchFamily="34"/>
              </a:rPr>
              <a:t>. R. </a:t>
            </a:r>
            <a:r>
              <a:rPr lang="en-GB" sz="1400" b="0" i="0" u="none" strike="noStrike" kern="1200" cap="none" spc="0" baseline="0" dirty="0" err="1">
                <a:solidFill>
                  <a:srgbClr val="000000"/>
                </a:solidFill>
                <a:uFillTx/>
                <a:latin typeface="Helvetica" pitchFamily="34"/>
                <a:ea typeface="ＭＳ Ｐゴシック"/>
                <a:cs typeface="Helvetica" pitchFamily="34"/>
              </a:rPr>
              <a:t>Santini</a:t>
            </a:r>
            <a:r>
              <a:rPr lang="en-GB" sz="1400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, M. C. Griffith M. Qi, </a:t>
            </a:r>
            <a:r>
              <a:rPr lang="en-GB" sz="1400" i="1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Tetrahedron Lett.</a:t>
            </a:r>
            <a:r>
              <a:rPr lang="en-GB" sz="1400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, </a:t>
            </a:r>
            <a:r>
              <a:rPr lang="en-GB" sz="1400" b="1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1998</a:t>
            </a:r>
            <a:r>
              <a:rPr lang="en-GB" sz="1400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, 39, 8951-8954,</a:t>
            </a:r>
            <a:r>
              <a: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Helvetica" pitchFamily="34"/>
                <a:ea typeface="ＭＳ Ｐゴシック"/>
                <a:cs typeface="Helvetica" pitchFamily="34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7882" y="3180432"/>
            <a:ext cx="108971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9513" lvl="1" indent="-279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Greater than </a:t>
            </a:r>
            <a:r>
              <a:rPr lang="en-GB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4.0 mL g</a:t>
            </a:r>
            <a:r>
              <a:rPr lang="en-GB" sz="2000" b="1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-1</a:t>
            </a:r>
            <a:r>
              <a:rPr lang="en-GB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is a </a:t>
            </a:r>
            <a:r>
              <a:rPr lang="en-GB" sz="2000" b="1" dirty="0">
                <a:solidFill>
                  <a:srgbClr val="39693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good</a:t>
            </a:r>
            <a:r>
              <a:rPr lang="en-GB" sz="2000" dirty="0">
                <a:solidFill>
                  <a:srgbClr val="39693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2000" b="1" dirty="0">
                <a:solidFill>
                  <a:srgbClr val="39693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solvent</a:t>
            </a:r>
          </a:p>
          <a:p>
            <a:pPr marL="1179513" lvl="1" indent="-279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Between </a:t>
            </a:r>
            <a:r>
              <a:rPr lang="en-GB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2.0-4.0 mL g</a:t>
            </a:r>
            <a:r>
              <a:rPr lang="en-GB" sz="2000" b="1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-1</a:t>
            </a:r>
            <a:r>
              <a:rPr lang="en-GB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a </a:t>
            </a:r>
            <a:r>
              <a:rPr lang="en-GB" sz="2000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moderate solvent</a:t>
            </a:r>
          </a:p>
          <a:p>
            <a:pPr marL="1179513" lvl="1" indent="-279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Less than </a:t>
            </a:r>
            <a:r>
              <a:rPr lang="en-GB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2.0 mL g</a:t>
            </a:r>
            <a:r>
              <a:rPr lang="en-GB" sz="2000" b="1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-1</a:t>
            </a:r>
            <a:r>
              <a:rPr lang="en-GB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a </a:t>
            </a:r>
            <a:r>
              <a:rPr lang="en-GB" sz="20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poor solvent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738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7" y="69246"/>
            <a:ext cx="1980000" cy="851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343" y="23803"/>
            <a:ext cx="2163600" cy="9979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78325" y="202559"/>
            <a:ext cx="5680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/>
              <a:t>Resin Swelling in Green Solvents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588742" y="6297802"/>
            <a:ext cx="2743200" cy="365125"/>
          </a:xfrm>
        </p:spPr>
        <p:txBody>
          <a:bodyPr/>
          <a:lstStyle/>
          <a:p>
            <a:fld id="{6207F9BA-B8C6-4C12-B97F-FCF8DA358296}" type="slidenum">
              <a:rPr lang="en-GB" smtClean="0"/>
              <a:t>9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75650" y="1155651"/>
            <a:ext cx="11161059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How will common SPOS resins swell in various green solvents?</a:t>
            </a:r>
            <a:r>
              <a:rPr lang="en-GB" sz="2000" baseline="30000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[8]</a:t>
            </a:r>
            <a:endParaRPr lang="en-GB" sz="2000" dirty="0">
              <a:solidFill>
                <a:srgbClr val="000000"/>
              </a:solidFill>
              <a:latin typeface="Helvetica" pitchFamily="34"/>
              <a:ea typeface="ＭＳ Ｐゴシック"/>
              <a:cs typeface="Helvetica" pitchFamily="34"/>
            </a:endParaRPr>
          </a:p>
          <a:p>
            <a:endParaRPr lang="en-GB" sz="2000" b="1" dirty="0">
              <a:solidFill>
                <a:srgbClr val="000000"/>
              </a:solidFill>
              <a:latin typeface="Helvetica" pitchFamily="34"/>
              <a:ea typeface="ＭＳ Ｐゴシック"/>
              <a:cs typeface="Helvetica" pitchFamily="34"/>
            </a:endParaRPr>
          </a:p>
          <a:p>
            <a:r>
              <a:rPr lang="en-GB" sz="2000" b="1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Polystyrene (PS) </a:t>
            </a:r>
            <a:r>
              <a:rPr lang="en-GB" sz="2000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- Merrifield, </a:t>
            </a:r>
            <a:r>
              <a:rPr lang="en-GB" sz="2000" dirty="0" err="1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JandaJel</a:t>
            </a:r>
            <a:r>
              <a:rPr lang="en-GB" sz="2000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, </a:t>
            </a:r>
            <a:r>
              <a:rPr lang="en-GB" sz="2000" dirty="0" err="1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ParaMax</a:t>
            </a:r>
            <a:r>
              <a:rPr lang="en-GB" sz="2000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 </a:t>
            </a:r>
          </a:p>
          <a:p>
            <a:endParaRPr lang="en-GB" sz="2000" b="1" dirty="0">
              <a:solidFill>
                <a:srgbClr val="000000"/>
              </a:solidFill>
              <a:latin typeface="Helvetica" pitchFamily="34"/>
              <a:ea typeface="ＭＳ Ｐゴシック"/>
              <a:cs typeface="Helvetica" pitchFamily="34"/>
            </a:endParaRPr>
          </a:p>
          <a:p>
            <a:endParaRPr lang="en-GB" sz="2000" b="1" dirty="0">
              <a:solidFill>
                <a:srgbClr val="000000"/>
              </a:solidFill>
              <a:latin typeface="Helvetica" pitchFamily="34"/>
              <a:ea typeface="ＭＳ Ｐゴシック"/>
              <a:cs typeface="Helvetica" pitchFamily="34"/>
            </a:endParaRPr>
          </a:p>
          <a:p>
            <a:r>
              <a:rPr lang="en-GB" sz="2000" b="1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Polyethylene Glycol (PEG) </a:t>
            </a:r>
            <a:r>
              <a:rPr lang="en-GB" sz="2000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- </a:t>
            </a:r>
            <a:r>
              <a:rPr lang="en-GB" sz="2000" dirty="0" err="1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ChemMatrix</a:t>
            </a:r>
            <a:endParaRPr lang="en-GB" sz="2000" b="1" dirty="0">
              <a:solidFill>
                <a:srgbClr val="000000"/>
              </a:solidFill>
              <a:latin typeface="Helvetica" pitchFamily="34"/>
              <a:ea typeface="ＭＳ Ｐゴシック"/>
              <a:cs typeface="Helvetica" pitchFamily="34"/>
            </a:endParaRPr>
          </a:p>
          <a:p>
            <a:endParaRPr lang="en-GB" sz="2000" b="1" dirty="0">
              <a:solidFill>
                <a:srgbClr val="000000"/>
              </a:solidFill>
              <a:latin typeface="Helvetica" pitchFamily="34"/>
              <a:ea typeface="ＭＳ Ｐゴシック"/>
              <a:cs typeface="Helvetica" pitchFamily="34"/>
            </a:endParaRPr>
          </a:p>
          <a:p>
            <a:endParaRPr lang="en-GB" sz="2000" b="1" dirty="0">
              <a:solidFill>
                <a:srgbClr val="000000"/>
              </a:solidFill>
              <a:latin typeface="Helvetica" pitchFamily="34"/>
              <a:ea typeface="ＭＳ Ｐゴシック"/>
              <a:cs typeface="Helvetica" pitchFamily="34"/>
            </a:endParaRPr>
          </a:p>
          <a:p>
            <a:r>
              <a:rPr lang="en-GB" sz="2000" b="1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PEG-PS Hybrids </a:t>
            </a:r>
            <a:r>
              <a:rPr lang="en-GB" sz="2000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- </a:t>
            </a:r>
            <a:r>
              <a:rPr lang="en-GB" sz="2000" dirty="0" err="1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ArgoGel</a:t>
            </a:r>
            <a:r>
              <a:rPr lang="en-GB" sz="2000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, </a:t>
            </a:r>
            <a:r>
              <a:rPr lang="en-GB" sz="2000" dirty="0" err="1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HypoGel</a:t>
            </a:r>
            <a:r>
              <a:rPr lang="en-GB" sz="2000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 200, </a:t>
            </a:r>
            <a:r>
              <a:rPr lang="en-GB" sz="2000" dirty="0" err="1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NovaGel</a:t>
            </a:r>
            <a:endParaRPr lang="en-GB" sz="2000" dirty="0">
              <a:solidFill>
                <a:srgbClr val="000000"/>
              </a:solidFill>
              <a:latin typeface="Helvetica" pitchFamily="34"/>
              <a:ea typeface="ＭＳ Ｐゴシック"/>
              <a:cs typeface="Helvetica" pitchFamily="34"/>
            </a:endParaRPr>
          </a:p>
          <a:p>
            <a:r>
              <a:rPr lang="en-GB" sz="2000" dirty="0" err="1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TentaGel</a:t>
            </a:r>
            <a:endParaRPr lang="en-GB" sz="2000" dirty="0">
              <a:solidFill>
                <a:srgbClr val="000000"/>
              </a:solidFill>
              <a:latin typeface="Helvetica" pitchFamily="34"/>
              <a:ea typeface="ＭＳ Ｐゴシック"/>
              <a:cs typeface="Helvetica" pitchFamily="34"/>
            </a:endParaRPr>
          </a:p>
          <a:p>
            <a:endParaRPr lang="en-GB" sz="2000" b="1" dirty="0">
              <a:solidFill>
                <a:srgbClr val="000000"/>
              </a:solidFill>
              <a:latin typeface="Helvetica" pitchFamily="34"/>
              <a:ea typeface="ＭＳ Ｐゴシック"/>
              <a:cs typeface="Helvetica" pitchFamily="34"/>
            </a:endParaRPr>
          </a:p>
          <a:p>
            <a:endParaRPr lang="en-GB" sz="2000" b="1" dirty="0">
              <a:solidFill>
                <a:srgbClr val="000000"/>
              </a:solidFill>
              <a:latin typeface="Helvetica" pitchFamily="34"/>
              <a:ea typeface="ＭＳ Ｐゴシック"/>
              <a:cs typeface="Helvetica" pitchFamily="34"/>
            </a:endParaRPr>
          </a:p>
          <a:p>
            <a:r>
              <a:rPr lang="en-GB" sz="2000" b="1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Polyamide (PA) </a:t>
            </a:r>
            <a:r>
              <a:rPr lang="en-GB" sz="2000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- </a:t>
            </a:r>
            <a:r>
              <a:rPr lang="en-GB" sz="2000" dirty="0" err="1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SpheriTide</a:t>
            </a:r>
            <a:r>
              <a:rPr lang="en-GB" sz="2000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 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172059"/>
              </p:ext>
            </p:extLst>
          </p:nvPr>
        </p:nvGraphicFramePr>
        <p:xfrm>
          <a:off x="6560879" y="1712902"/>
          <a:ext cx="5253158" cy="4571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" name="CS ChemDraw Drawing" r:id="rId5" imgW="4202526" imgH="3657223" progId="ChemDraw.Document.6.0">
                  <p:embed/>
                </p:oleObj>
              </mc:Choice>
              <mc:Fallback>
                <p:oleObj name="CS ChemDraw Drawing" r:id="rId5" imgW="4202526" imgH="365722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60879" y="1712902"/>
                        <a:ext cx="5253158" cy="4571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2" name="Group 71"/>
          <p:cNvGrpSpPr/>
          <p:nvPr/>
        </p:nvGrpSpPr>
        <p:grpSpPr>
          <a:xfrm>
            <a:off x="8914387" y="5518293"/>
            <a:ext cx="3039885" cy="825763"/>
            <a:chOff x="8349369" y="5472039"/>
            <a:chExt cx="3322800" cy="825763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8349369" y="5514046"/>
              <a:ext cx="0" cy="77400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349663" y="5472039"/>
              <a:ext cx="3321637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8349369" y="6268325"/>
              <a:ext cx="3322800" cy="635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11671300" y="5523571"/>
              <a:ext cx="0" cy="774231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/>
          <p:cNvCxnSpPr/>
          <p:nvPr/>
        </p:nvCxnSpPr>
        <p:spPr>
          <a:xfrm>
            <a:off x="537882" y="995114"/>
            <a:ext cx="11161059" cy="26650"/>
          </a:xfrm>
          <a:prstGeom prst="line">
            <a:avLst/>
          </a:prstGeom>
          <a:ln w="31750">
            <a:solidFill>
              <a:srgbClr val="6799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7882" y="6415139"/>
            <a:ext cx="8781138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Helvetica" pitchFamily="34"/>
                <a:ea typeface="ＭＳ Ｐゴシック"/>
                <a:cs typeface="Helvetica" pitchFamily="34"/>
              </a:rPr>
              <a:t>[8]</a:t>
            </a:r>
            <a:r>
              <a: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Helvetica" pitchFamily="34"/>
                <a:ea typeface="ＭＳ Ｐゴシック"/>
                <a:cs typeface="Helvetica" pitchFamily="34"/>
              </a:rPr>
              <a:t>. S. Lawrenson, M.</a:t>
            </a:r>
            <a:r>
              <a:rPr lang="en-GB" sz="1400" b="0" i="0" u="none" strike="noStrike" kern="1200" cap="none" spc="0" dirty="0">
                <a:solidFill>
                  <a:srgbClr val="000000"/>
                </a:solidFill>
                <a:uFillTx/>
                <a:latin typeface="Helvetica" pitchFamily="34"/>
                <a:ea typeface="ＭＳ Ｐゴシック"/>
                <a:cs typeface="Helvetica" pitchFamily="34"/>
              </a:rPr>
              <a:t> North, F. </a:t>
            </a:r>
            <a:r>
              <a:rPr lang="en-GB" sz="1400" b="0" i="0" u="none" strike="noStrike" kern="1200" cap="none" spc="0" dirty="0" err="1">
                <a:solidFill>
                  <a:srgbClr val="000000"/>
                </a:solidFill>
                <a:uFillTx/>
                <a:latin typeface="Helvetica" pitchFamily="34"/>
                <a:ea typeface="ＭＳ Ｐゴシック"/>
                <a:cs typeface="Helvetica" pitchFamily="34"/>
              </a:rPr>
              <a:t>Peigneguy</a:t>
            </a:r>
            <a:r>
              <a:rPr lang="en-GB" sz="1400" b="0" i="0" u="none" strike="noStrike" kern="1200" cap="none" spc="0" dirty="0">
                <a:solidFill>
                  <a:srgbClr val="000000"/>
                </a:solidFill>
                <a:uFillTx/>
                <a:latin typeface="Helvetica" pitchFamily="34"/>
                <a:ea typeface="ＭＳ Ｐゴシック"/>
                <a:cs typeface="Helvetica" pitchFamily="34"/>
              </a:rPr>
              <a:t>, A. Routledge, </a:t>
            </a:r>
            <a:r>
              <a:rPr lang="en-GB" sz="1400" b="0" i="1" u="none" strike="noStrike" kern="1200" cap="none" spc="0" dirty="0">
                <a:solidFill>
                  <a:srgbClr val="000000"/>
                </a:solidFill>
                <a:uFillTx/>
                <a:latin typeface="Helvetica" pitchFamily="34"/>
                <a:ea typeface="ＭＳ Ｐゴシック"/>
                <a:cs typeface="Helvetica" pitchFamily="34"/>
              </a:rPr>
              <a:t>Green Chem.</a:t>
            </a:r>
            <a:r>
              <a:rPr lang="en-GB" sz="1400" b="0" i="0" u="none" strike="noStrike" kern="1200" cap="none" spc="0" dirty="0">
                <a:solidFill>
                  <a:srgbClr val="000000"/>
                </a:solidFill>
                <a:uFillTx/>
                <a:latin typeface="Helvetica" pitchFamily="34"/>
                <a:ea typeface="ＭＳ Ｐゴシック"/>
                <a:cs typeface="Helvetica" pitchFamily="34"/>
              </a:rPr>
              <a:t>, </a:t>
            </a:r>
            <a:r>
              <a:rPr lang="en-GB" sz="1400" b="1" i="0" u="none" strike="noStrike" kern="1200" cap="none" spc="0" dirty="0">
                <a:solidFill>
                  <a:srgbClr val="000000"/>
                </a:solidFill>
                <a:uFillTx/>
                <a:latin typeface="Helvetica" pitchFamily="34"/>
                <a:ea typeface="ＭＳ Ｐゴシック"/>
                <a:cs typeface="Helvetica" pitchFamily="34"/>
              </a:rPr>
              <a:t>2017</a:t>
            </a:r>
            <a:r>
              <a:rPr lang="en-GB" sz="1400" b="0" i="0" u="none" strike="noStrike" kern="1200" cap="none" spc="0" dirty="0">
                <a:solidFill>
                  <a:srgbClr val="000000"/>
                </a:solidFill>
                <a:uFillTx/>
                <a:latin typeface="Helvetica" pitchFamily="34"/>
                <a:ea typeface="ＭＳ Ｐゴシック"/>
                <a:cs typeface="Helvetica" pitchFamily="34"/>
              </a:rPr>
              <a:t>, 19, 952-962.</a:t>
            </a:r>
            <a:r>
              <a: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Helvetica" pitchFamily="34"/>
                <a:ea typeface="ＭＳ Ｐゴシック"/>
                <a:cs typeface="Helvetica" pitchFamily="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3910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8446</TotalTime>
  <Words>1447</Words>
  <Application>Microsoft Office PowerPoint</Application>
  <PresentationFormat>Widescreen</PresentationFormat>
  <Paragraphs>396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ＭＳ Ｐゴシック</vt:lpstr>
      <vt:lpstr>Arial</vt:lpstr>
      <vt:lpstr>Calibri</vt:lpstr>
      <vt:lpstr>Calibri Light</vt:lpstr>
      <vt:lpstr>Helvetica</vt:lpstr>
      <vt:lpstr>Wingdings</vt:lpstr>
      <vt:lpstr>Office Theme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</dc:creator>
  <cp:lastModifiedBy>Stefan</cp:lastModifiedBy>
  <cp:revision>793</cp:revision>
  <cp:lastPrinted>2017-03-19T14:57:23Z</cp:lastPrinted>
  <dcterms:created xsi:type="dcterms:W3CDTF">2016-01-06T16:45:06Z</dcterms:created>
  <dcterms:modified xsi:type="dcterms:W3CDTF">2017-04-03T09:15:05Z</dcterms:modified>
</cp:coreProperties>
</file>